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105"/>
  </p:notesMasterIdLst>
  <p:sldIdLst>
    <p:sldId id="270" r:id="rId2"/>
    <p:sldId id="485" r:id="rId3"/>
    <p:sldId id="392" r:id="rId4"/>
    <p:sldId id="393" r:id="rId5"/>
    <p:sldId id="394" r:id="rId6"/>
    <p:sldId id="395" r:id="rId7"/>
    <p:sldId id="276" r:id="rId8"/>
    <p:sldId id="279" r:id="rId9"/>
    <p:sldId id="280" r:id="rId10"/>
    <p:sldId id="281" r:id="rId11"/>
    <p:sldId id="282" r:id="rId12"/>
    <p:sldId id="283" r:id="rId13"/>
    <p:sldId id="284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494" r:id="rId41"/>
    <p:sldId id="312" r:id="rId42"/>
    <p:sldId id="313" r:id="rId43"/>
    <p:sldId id="314" r:id="rId44"/>
    <p:sldId id="368" r:id="rId45"/>
    <p:sldId id="315" r:id="rId46"/>
    <p:sldId id="486" r:id="rId47"/>
    <p:sldId id="316" r:id="rId48"/>
    <p:sldId id="317" r:id="rId49"/>
    <p:sldId id="318" r:id="rId50"/>
    <p:sldId id="487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488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492" r:id="rId73"/>
    <p:sldId id="340" r:id="rId74"/>
    <p:sldId id="341" r:id="rId75"/>
    <p:sldId id="493" r:id="rId76"/>
    <p:sldId id="491" r:id="rId77"/>
    <p:sldId id="489" r:id="rId78"/>
    <p:sldId id="490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7" r:id="rId94"/>
    <p:sldId id="358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67" r:id="rId104"/>
  </p:sldIdLst>
  <p:sldSz cx="9144000" cy="6858000" type="screen4x3"/>
  <p:notesSz cx="6858000" cy="9144000"/>
  <p:custDataLst>
    <p:tags r:id="rId10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86357" autoAdjust="0"/>
  </p:normalViewPr>
  <p:slideViewPr>
    <p:cSldViewPr>
      <p:cViewPr varScale="1">
        <p:scale>
          <a:sx n="99" d="100"/>
          <a:sy n="99" d="100"/>
        </p:scale>
        <p:origin x="8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8/5/19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29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paired with an </a:t>
            </a:r>
            <a:r>
              <a:rPr lang="en-US" dirty="0" err="1"/>
              <a:t>Rstudio</a:t>
            </a:r>
            <a:r>
              <a:rPr lang="en-US" dirty="0"/>
              <a:t> demo:</a:t>
            </a:r>
          </a:p>
          <a:p>
            <a:endParaRPr lang="en-US" dirty="0"/>
          </a:p>
          <a:p>
            <a:r>
              <a:rPr lang="en-US" dirty="0"/>
              <a:t>mpg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class)) + </a:t>
            </a:r>
            <a:r>
              <a:rPr lang="en-US" dirty="0" err="1"/>
              <a:t>geom_bar</a:t>
            </a:r>
            <a:r>
              <a:rPr lang="en-US" dirty="0"/>
              <a:t>(stat = "count")</a:t>
            </a:r>
          </a:p>
          <a:p>
            <a:r>
              <a:rPr lang="en-US" dirty="0"/>
              <a:t>mpg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class, y = </a:t>
            </a:r>
            <a:r>
              <a:rPr lang="en-US" dirty="0" err="1"/>
              <a:t>cty</a:t>
            </a:r>
            <a:r>
              <a:rPr lang="en-US" dirty="0"/>
              <a:t>)) + </a:t>
            </a:r>
            <a:r>
              <a:rPr lang="en-US" dirty="0" err="1"/>
              <a:t>geom_bar</a:t>
            </a:r>
            <a:r>
              <a:rPr lang="en-US" dirty="0"/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mpg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class, y = </a:t>
            </a:r>
            <a:r>
              <a:rPr lang="en-US" dirty="0" err="1"/>
              <a:t>cty</a:t>
            </a:r>
            <a:r>
              <a:rPr lang="en-US" dirty="0"/>
              <a:t>)) + </a:t>
            </a:r>
            <a:r>
              <a:rPr lang="en-US" dirty="0" err="1"/>
              <a:t>geom_bar</a:t>
            </a:r>
            <a:r>
              <a:rPr lang="en-US" dirty="0"/>
              <a:t>(stat = “identity”)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33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91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 map of US with states…. check out ?</a:t>
            </a:r>
            <a:r>
              <a:rPr lang="en-US" dirty="0" err="1"/>
              <a:t>map_data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64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32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69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2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9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15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62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46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6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8800"/>
            <a:ext cx="7772400" cy="90054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895600"/>
            <a:ext cx="7772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138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239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2313" y="44069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44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440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4040188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908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17638"/>
            <a:ext cx="4041775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6981" y="25908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070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834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Horizonta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566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417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78677"/>
            <a:ext cx="6503987" cy="57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73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32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6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charset="0"/>
        <a:buChar char="•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tiff"/><Relationship Id="rId4" Type="http://schemas.openxmlformats.org/officeDocument/2006/relationships/image" Target="../media/image22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tiff"/><Relationship Id="rId4" Type="http://schemas.openxmlformats.org/officeDocument/2006/relationships/image" Target="../media/image28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tiff"/><Relationship Id="rId4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eriqande.github.io/rep-res-eeb-2017/map-making-in-R.html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hyperlink" Target="https://eriqande.github.io/rep-res-eeb-2017/map-making-in-R.html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hyperlink" Target="https://fivethirtyeight.com/features/lionel-messi-is-impossible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jrnold.github.io/ggthemes/" TargetMode="External"/><Relationship Id="rId2" Type="http://schemas.openxmlformats.org/officeDocument/2006/relationships/hyperlink" Target="http://www.sthda.com/english/wiki/ggplot2-themes-and-background-colors-the-3-element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an.r-project.org/web/packages/ggthemes/ggthemes.pdf" TargetMode="External"/><Relationship Id="rId4" Type="http://schemas.openxmlformats.org/officeDocument/2006/relationships/hyperlink" Target="https://www.r-bloggers.com/custom-themes-in-ggplot2/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Quick Start!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Scatterplots, Histograms, </a:t>
            </a:r>
            <a:br>
              <a:rPr lang="en-US" dirty="0"/>
            </a:br>
            <a:r>
              <a:rPr lang="en-US" dirty="0"/>
              <a:t>Boxplots, Bar Charts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3317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23A2-3966-FC4D-A1A2-D3FB88C1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The Graphing Template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E73210-FA8C-1C44-BF5A-180141A7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838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/>
              <a:t>ggplot</a:t>
            </a:r>
            <a:r>
              <a:rPr lang="en-US" sz="2000" dirty="0"/>
              <a:t>(data = &lt;DATA&gt;, mapping = </a:t>
            </a:r>
            <a:r>
              <a:rPr lang="en-US" sz="2000" dirty="0" err="1"/>
              <a:t>aes</a:t>
            </a:r>
            <a:r>
              <a:rPr lang="en-US" sz="2000" dirty="0"/>
              <a:t>(&lt;MAPPINGS&gt;)) + &lt;GEOM_FUNCTION&gt;()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B422C5-5C71-554F-B72E-53E18636F083}"/>
              </a:ext>
            </a:extLst>
          </p:cNvPr>
          <p:cNvSpPr/>
          <p:nvPr/>
        </p:nvSpPr>
        <p:spPr>
          <a:xfrm>
            <a:off x="450761" y="6320134"/>
            <a:ext cx="8305799" cy="4616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mpg %&gt;% </a:t>
            </a:r>
            <a:r>
              <a:rPr lang="en-US" sz="2000" dirty="0" err="1"/>
              <a:t>ggplot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(x = </a:t>
            </a:r>
            <a:r>
              <a:rPr lang="en-US" sz="2000" dirty="0" err="1"/>
              <a:t>cty</a:t>
            </a:r>
            <a:r>
              <a:rPr lang="en-US" sz="2000" dirty="0"/>
              <a:t>)) + </a:t>
            </a:r>
            <a:r>
              <a:rPr lang="en-US" sz="2000" dirty="0" err="1"/>
              <a:t>geom_histogram</a:t>
            </a:r>
            <a:r>
              <a:rPr lang="en-US" sz="2000" dirty="0"/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C7F626-EEF1-E84B-9375-3A02DBB29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347" y="2491076"/>
            <a:ext cx="4283306" cy="28827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F3DBE7-2163-754D-9901-99828D6A39BB}"/>
              </a:ext>
            </a:extLst>
          </p:cNvPr>
          <p:cNvSpPr/>
          <p:nvPr/>
        </p:nvSpPr>
        <p:spPr>
          <a:xfrm>
            <a:off x="457200" y="5426506"/>
            <a:ext cx="8305800" cy="4616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 err="1"/>
              <a:t>ggplot</a:t>
            </a:r>
            <a:r>
              <a:rPr lang="en-US" sz="2000" dirty="0"/>
              <a:t>(data = mpg, </a:t>
            </a:r>
            <a:r>
              <a:rPr lang="en-US" sz="2000" dirty="0" err="1"/>
              <a:t>aes</a:t>
            </a:r>
            <a:r>
              <a:rPr lang="en-US" sz="2000" dirty="0"/>
              <a:t>(x = </a:t>
            </a:r>
            <a:r>
              <a:rPr lang="en-US" sz="2000" dirty="0" err="1"/>
              <a:t>cty</a:t>
            </a:r>
            <a:r>
              <a:rPr lang="en-US" sz="2000" dirty="0"/>
              <a:t>)) + </a:t>
            </a:r>
            <a:r>
              <a:rPr lang="en-US" sz="2000" dirty="0" err="1"/>
              <a:t>geom_histogram</a:t>
            </a:r>
            <a:r>
              <a:rPr lang="en-US" sz="2000" dirty="0"/>
              <a:t>()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82000C-3440-4E40-833A-116B3B9F09E8}"/>
              </a:ext>
            </a:extLst>
          </p:cNvPr>
          <p:cNvSpPr/>
          <p:nvPr/>
        </p:nvSpPr>
        <p:spPr>
          <a:xfrm>
            <a:off x="457200" y="5875077"/>
            <a:ext cx="8229600" cy="421446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7844062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#3D Plots | </a:t>
            </a:r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02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2DA5-EA44-064B-B935-4E04572D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mpg with </a:t>
            </a:r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3AA377-E0E6-CC49-98FC-D52E6936208C}"/>
              </a:ext>
            </a:extLst>
          </p:cNvPr>
          <p:cNvSpPr/>
          <p:nvPr/>
        </p:nvSpPr>
        <p:spPr>
          <a:xfrm>
            <a:off x="457200" y="5105400"/>
            <a:ext cx="8229600" cy="167640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28600" indent="-228600"/>
            <a:r>
              <a:rPr lang="en-US" dirty="0"/>
              <a:t>p &lt;- </a:t>
            </a:r>
            <a:r>
              <a:rPr lang="en-US" dirty="0" err="1"/>
              <a:t>plot_ly</a:t>
            </a:r>
            <a:r>
              <a:rPr lang="en-US" dirty="0"/>
              <a:t>(mpg, x = ~</a:t>
            </a:r>
            <a:r>
              <a:rPr lang="en-US" dirty="0" err="1"/>
              <a:t>cty</a:t>
            </a:r>
            <a:r>
              <a:rPr lang="en-US" dirty="0"/>
              <a:t>, y = ~</a:t>
            </a:r>
            <a:r>
              <a:rPr lang="en-US" dirty="0" err="1"/>
              <a:t>hwy</a:t>
            </a:r>
            <a:r>
              <a:rPr lang="en-US" dirty="0"/>
              <a:t>, z = ~</a:t>
            </a:r>
            <a:r>
              <a:rPr lang="en-US" dirty="0" err="1"/>
              <a:t>displ</a:t>
            </a:r>
            <a:r>
              <a:rPr lang="en-US" dirty="0"/>
              <a:t>, color = ~</a:t>
            </a:r>
            <a:r>
              <a:rPr lang="en-US" dirty="0" err="1"/>
              <a:t>drv</a:t>
            </a:r>
            <a:r>
              <a:rPr lang="en-US" dirty="0"/>
              <a:t>) %&gt;%</a:t>
            </a:r>
          </a:p>
          <a:p>
            <a:pPr marL="228600"/>
            <a:r>
              <a:rPr lang="en-US" dirty="0" err="1"/>
              <a:t>add_markers</a:t>
            </a:r>
            <a:r>
              <a:rPr lang="en-US" dirty="0"/>
              <a:t>() %&gt;%</a:t>
            </a:r>
          </a:p>
          <a:p>
            <a:pPr marL="1892300" indent="-1663700"/>
            <a:r>
              <a:rPr lang="en-US" dirty="0"/>
              <a:t>layout(scene = list(</a:t>
            </a:r>
            <a:r>
              <a:rPr lang="en-US" dirty="0" err="1"/>
              <a:t>xaxis</a:t>
            </a:r>
            <a:r>
              <a:rPr lang="en-US" dirty="0"/>
              <a:t> = list(title = 'City MPG'),</a:t>
            </a:r>
            <a:br>
              <a:rPr lang="en-US" dirty="0"/>
            </a:br>
            <a:r>
              <a:rPr lang="en-US" dirty="0" err="1"/>
              <a:t>yaxis</a:t>
            </a:r>
            <a:r>
              <a:rPr lang="en-US" dirty="0"/>
              <a:t> = list(title = 'Displacement'),</a:t>
            </a:r>
            <a:br>
              <a:rPr lang="en-US" dirty="0"/>
            </a:br>
            <a:r>
              <a:rPr lang="en-US" dirty="0" err="1"/>
              <a:t>zaxis</a:t>
            </a:r>
            <a:r>
              <a:rPr lang="en-US" dirty="0"/>
              <a:t> = list(title = 'Highway MPG')))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55C98-62F0-A843-98C6-E92238136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940" y="2204967"/>
            <a:ext cx="4606120" cy="2824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589A70-9DAC-F944-86DC-A4D082CF4D91}"/>
              </a:ext>
            </a:extLst>
          </p:cNvPr>
          <p:cNvSpPr txBox="1"/>
          <p:nvPr/>
        </p:nvSpPr>
        <p:spPr>
          <a:xfrm>
            <a:off x="2628900" y="1534897"/>
            <a:ext cx="3886200" cy="55137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You really have to see this!</a:t>
            </a:r>
          </a:p>
        </p:txBody>
      </p:sp>
    </p:spTree>
    <p:extLst>
      <p:ext uri="{BB962C8B-B14F-4D97-AF65-F5344CB8AC3E}">
        <p14:creationId xmlns:p14="http://schemas.microsoft.com/office/powerpoint/2010/main" val="32518125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2DA5-EA44-064B-B935-4E04572D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with </a:t>
            </a:r>
            <a:r>
              <a:rPr lang="en-US" dirty="0" err="1"/>
              <a:t>plotly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98C021-FCE5-104C-A4FA-3EE04B6F0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2133341" y="2108606"/>
            <a:ext cx="4877319" cy="29455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589A70-9DAC-F944-86DC-A4D082CF4D91}"/>
              </a:ext>
            </a:extLst>
          </p:cNvPr>
          <p:cNvSpPr txBox="1"/>
          <p:nvPr/>
        </p:nvSpPr>
        <p:spPr>
          <a:xfrm>
            <a:off x="2628900" y="1506021"/>
            <a:ext cx="3886200" cy="55137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You really have to see this!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3AA377-E0E6-CC49-98FC-D52E6936208C}"/>
              </a:ext>
            </a:extLst>
          </p:cNvPr>
          <p:cNvSpPr/>
          <p:nvPr/>
        </p:nvSpPr>
        <p:spPr>
          <a:xfrm>
            <a:off x="457200" y="5105400"/>
            <a:ext cx="8229600" cy="16764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/>
              <a:t>p &lt;- </a:t>
            </a:r>
            <a:r>
              <a:rPr lang="en-US" dirty="0" err="1"/>
              <a:t>plot_ly</a:t>
            </a:r>
            <a:r>
              <a:rPr lang="en-US" dirty="0"/>
              <a:t>(iris, x = ~</a:t>
            </a:r>
            <a:r>
              <a:rPr lang="en-US" dirty="0" err="1"/>
              <a:t>Sepal.Width</a:t>
            </a:r>
            <a:r>
              <a:rPr lang="en-US" dirty="0"/>
              <a:t>, y = ~</a:t>
            </a:r>
            <a:r>
              <a:rPr lang="en-US" dirty="0" err="1"/>
              <a:t>Sepal.Length</a:t>
            </a:r>
            <a:r>
              <a:rPr lang="en-US" dirty="0"/>
              <a:t>, z = ~</a:t>
            </a:r>
            <a:r>
              <a:rPr lang="en-US" dirty="0" err="1"/>
              <a:t>Petal.Width</a:t>
            </a:r>
            <a:r>
              <a:rPr lang="en-US" dirty="0"/>
              <a:t>, color = ~Species) %&gt;%</a:t>
            </a:r>
          </a:p>
          <a:p>
            <a:pPr marL="228600"/>
            <a:r>
              <a:rPr lang="en-US" dirty="0" err="1"/>
              <a:t>add_markers</a:t>
            </a:r>
            <a:r>
              <a:rPr lang="en-US" dirty="0"/>
              <a:t>() %&gt;%</a:t>
            </a:r>
          </a:p>
          <a:p>
            <a:pPr marL="2120900" indent="-1892300"/>
            <a:r>
              <a:rPr lang="en-US" dirty="0"/>
              <a:t>layout(scene = list(</a:t>
            </a:r>
            <a:r>
              <a:rPr lang="en-US" dirty="0" err="1"/>
              <a:t>xaxis</a:t>
            </a:r>
            <a:r>
              <a:rPr lang="en-US" dirty="0"/>
              <a:t> = list(title = 'Sepal Width'),</a:t>
            </a:r>
            <a:br>
              <a:rPr lang="en-US" dirty="0"/>
            </a:br>
            <a:r>
              <a:rPr lang="en-US" dirty="0" err="1"/>
              <a:t>yaxis</a:t>
            </a:r>
            <a:r>
              <a:rPr lang="en-US" dirty="0"/>
              <a:t> = list(title = '</a:t>
            </a:r>
            <a:r>
              <a:rPr lang="en-US" dirty="0" err="1"/>
              <a:t>Sepal.Length</a:t>
            </a:r>
            <a:r>
              <a:rPr lang="en-US" dirty="0"/>
              <a:t>'),</a:t>
            </a:r>
            <a:br>
              <a:rPr lang="en-US" dirty="0"/>
            </a:br>
            <a:r>
              <a:rPr lang="en-US" dirty="0" err="1"/>
              <a:t>zaxis</a:t>
            </a:r>
            <a:r>
              <a:rPr lang="en-US" dirty="0"/>
              <a:t> = list(title = '</a:t>
            </a:r>
            <a:r>
              <a:rPr lang="en-US" dirty="0" err="1"/>
              <a:t>Petal.Width</a:t>
            </a:r>
            <a:r>
              <a:rPr lang="en-US" dirty="0"/>
              <a:t>')))</a:t>
            </a:r>
          </a:p>
        </p:txBody>
      </p:sp>
    </p:spTree>
    <p:extLst>
      <p:ext uri="{BB962C8B-B14F-4D97-AF65-F5344CB8AC3E}">
        <p14:creationId xmlns:p14="http://schemas.microsoft.com/office/powerpoint/2010/main" val="42154590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460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23A2-3966-FC4D-A1A2-D3FB88C1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The Graphing Template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E73210-FA8C-1C44-BF5A-180141A7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38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/>
              <a:t>ggplot</a:t>
            </a:r>
            <a:r>
              <a:rPr lang="en-US" sz="2000" dirty="0"/>
              <a:t>(data = &lt;DATA&gt;, mapping = </a:t>
            </a:r>
            <a:r>
              <a:rPr lang="en-US" sz="2000" dirty="0" err="1"/>
              <a:t>aes</a:t>
            </a:r>
            <a:r>
              <a:rPr lang="en-US" sz="2000" dirty="0"/>
              <a:t>(&lt;MAPPINGS&gt;)) + &lt;GEOM_FUNCTION&gt;()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ABF691-7E5C-EF40-951F-2BA1692CC2AE}"/>
              </a:ext>
            </a:extLst>
          </p:cNvPr>
          <p:cNvSpPr/>
          <p:nvPr/>
        </p:nvSpPr>
        <p:spPr>
          <a:xfrm>
            <a:off x="457200" y="5426506"/>
            <a:ext cx="8229600" cy="4001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 err="1"/>
              <a:t>ggplot</a:t>
            </a:r>
            <a:r>
              <a:rPr lang="en-US" sz="2000" dirty="0"/>
              <a:t>(data = mpg, </a:t>
            </a:r>
            <a:r>
              <a:rPr lang="en-US" sz="2000" dirty="0" err="1"/>
              <a:t>aes</a:t>
            </a:r>
            <a:r>
              <a:rPr lang="en-US" sz="2000" dirty="0"/>
              <a:t>(x = class, y = </a:t>
            </a:r>
            <a:r>
              <a:rPr lang="en-US" sz="2000" dirty="0" err="1"/>
              <a:t>cty</a:t>
            </a:r>
            <a:r>
              <a:rPr lang="en-US" sz="2000" dirty="0"/>
              <a:t>)) + </a:t>
            </a:r>
            <a:r>
              <a:rPr lang="en-US" sz="2000" dirty="0" err="1"/>
              <a:t>geom_boxplot</a:t>
            </a:r>
            <a:r>
              <a:rPr lang="en-US" sz="2000" dirty="0"/>
              <a:t>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CAD059-B856-3441-B906-8DBD6797D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" t="5229" r="640" b="1120"/>
          <a:stretch/>
        </p:blipFill>
        <p:spPr>
          <a:xfrm>
            <a:off x="2324100" y="2514601"/>
            <a:ext cx="4495800" cy="28700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E82000C-3440-4E40-833A-116B3B9F09E8}"/>
              </a:ext>
            </a:extLst>
          </p:cNvPr>
          <p:cNvSpPr/>
          <p:nvPr/>
        </p:nvSpPr>
        <p:spPr>
          <a:xfrm>
            <a:off x="457200" y="5875077"/>
            <a:ext cx="8229600" cy="421446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dirty="0"/>
              <a:t>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B422C5-5C71-554F-B72E-53E18636F083}"/>
              </a:ext>
            </a:extLst>
          </p:cNvPr>
          <p:cNvSpPr/>
          <p:nvPr/>
        </p:nvSpPr>
        <p:spPr>
          <a:xfrm>
            <a:off x="450761" y="6320134"/>
            <a:ext cx="8305799" cy="4616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mpg %&gt;% </a:t>
            </a:r>
            <a:r>
              <a:rPr lang="en-US" sz="2000" dirty="0" err="1"/>
              <a:t>ggplot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(x = class, y = </a:t>
            </a:r>
            <a:r>
              <a:rPr lang="en-US" sz="2000" dirty="0" err="1"/>
              <a:t>cty</a:t>
            </a:r>
            <a:r>
              <a:rPr lang="en-US" sz="2000" dirty="0"/>
              <a:t>)) + </a:t>
            </a:r>
            <a:r>
              <a:rPr lang="en-US" sz="2000" dirty="0" err="1"/>
              <a:t>geom_boxplot</a:t>
            </a:r>
            <a:r>
              <a:rPr lang="en-US" sz="2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70444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23A2-3966-FC4D-A1A2-D3FB88C1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The Graphing Template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E73210-FA8C-1C44-BF5A-180141A7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0594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 err="1"/>
              <a:t>ggplot</a:t>
            </a:r>
            <a:r>
              <a:rPr lang="en-US" sz="2000" dirty="0"/>
              <a:t>(data = &lt;DATA&gt;, mapping = </a:t>
            </a:r>
            <a:r>
              <a:rPr lang="en-US" sz="2000" dirty="0" err="1"/>
              <a:t>aes</a:t>
            </a:r>
            <a:r>
              <a:rPr lang="en-US" sz="2000" dirty="0"/>
              <a:t>(&lt;MAPPINGS&gt;)) + &lt;GEOM_FUNCTION&gt;()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9EE6EC-774C-7545-8ECB-D4197333A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463" y="2486025"/>
            <a:ext cx="4297075" cy="28920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E82000C-3440-4E40-833A-116B3B9F09E8}"/>
              </a:ext>
            </a:extLst>
          </p:cNvPr>
          <p:cNvSpPr/>
          <p:nvPr/>
        </p:nvSpPr>
        <p:spPr>
          <a:xfrm>
            <a:off x="457200" y="5875077"/>
            <a:ext cx="8229600" cy="421446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dirty="0"/>
              <a:t>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ABF691-7E5C-EF40-951F-2BA1692CC2AE}"/>
              </a:ext>
            </a:extLst>
          </p:cNvPr>
          <p:cNvSpPr/>
          <p:nvPr/>
        </p:nvSpPr>
        <p:spPr>
          <a:xfrm>
            <a:off x="457200" y="5426506"/>
            <a:ext cx="8229600" cy="4001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 err="1"/>
              <a:t>ggplot</a:t>
            </a:r>
            <a:r>
              <a:rPr lang="en-US" sz="2000" dirty="0"/>
              <a:t>(data = mpg, </a:t>
            </a:r>
            <a:r>
              <a:rPr lang="en-US" sz="2000" dirty="0" err="1"/>
              <a:t>aes</a:t>
            </a:r>
            <a:r>
              <a:rPr lang="en-US" sz="2000" dirty="0"/>
              <a:t>(x = class)) + </a:t>
            </a:r>
            <a:r>
              <a:rPr lang="en-US" sz="2000" dirty="0" err="1"/>
              <a:t>geom_bar</a:t>
            </a:r>
            <a:r>
              <a:rPr lang="en-US" sz="2000" dirty="0"/>
              <a:t>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B422C5-5C71-554F-B72E-53E18636F083}"/>
              </a:ext>
            </a:extLst>
          </p:cNvPr>
          <p:cNvSpPr/>
          <p:nvPr/>
        </p:nvSpPr>
        <p:spPr>
          <a:xfrm>
            <a:off x="450761" y="6320134"/>
            <a:ext cx="8305799" cy="4616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mpg %&gt;% </a:t>
            </a:r>
            <a:r>
              <a:rPr lang="en-US" sz="2000" dirty="0" err="1"/>
              <a:t>ggplot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(x = class)) + </a:t>
            </a:r>
            <a:r>
              <a:rPr lang="en-US" sz="2000" dirty="0" err="1"/>
              <a:t>geom_bar</a:t>
            </a:r>
            <a:r>
              <a:rPr lang="en-US" sz="2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79331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23A2-3966-FC4D-A1A2-D3FB88C1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The Extended Graphing Template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E73210-FA8C-1C44-BF5A-180141A7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 err="1"/>
              <a:t>ggplot</a:t>
            </a:r>
            <a:r>
              <a:rPr lang="en-US" sz="2400" dirty="0"/>
              <a:t>(data = &lt;DATA&gt;, mapping = </a:t>
            </a:r>
            <a:r>
              <a:rPr lang="en-US" sz="2400" dirty="0" err="1"/>
              <a:t>aes</a:t>
            </a:r>
            <a:r>
              <a:rPr lang="en-US" sz="2400" dirty="0"/>
              <a:t>(&lt;MAPPINGS&gt;)) +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&lt;GEOM_FUNCTION&gt;() +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&lt;LABLE_FUNCTION&gt;() +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&lt;FACET_FUNCTION() +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&lt;COORD_FUNCTION() +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&lt;THEME_FUNCTION&gt;() +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21730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5424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Aesthetics |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Mapping</a:t>
            </a:r>
          </a:p>
        </p:txBody>
      </p:sp>
    </p:spTree>
    <p:extLst>
      <p:ext uri="{BB962C8B-B14F-4D97-AF65-F5344CB8AC3E}">
        <p14:creationId xmlns:p14="http://schemas.microsoft.com/office/powerpoint/2010/main" val="3914840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B543E-5081-9540-AF2A-28628B84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93963-7D0A-D143-B7FD-BFE89094E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Options</a:t>
            </a:r>
          </a:p>
          <a:p>
            <a:r>
              <a:rPr lang="en-US" dirty="0"/>
              <a:t>x and y</a:t>
            </a:r>
          </a:p>
          <a:p>
            <a:r>
              <a:rPr lang="en-US" dirty="0"/>
              <a:t>color</a:t>
            </a:r>
          </a:p>
          <a:p>
            <a:r>
              <a:rPr lang="en-US" dirty="0"/>
              <a:t>size</a:t>
            </a:r>
          </a:p>
          <a:p>
            <a:r>
              <a:rPr lang="en-US" dirty="0"/>
              <a:t>alpha</a:t>
            </a:r>
          </a:p>
          <a:p>
            <a:r>
              <a:rPr lang="en-US" dirty="0"/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301925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B543E-5081-9540-AF2A-28628B84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93963-7D0A-D143-B7FD-BFE89094E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Options</a:t>
            </a:r>
          </a:p>
          <a:p>
            <a:r>
              <a:rPr lang="en-US" b="1" dirty="0">
                <a:solidFill>
                  <a:srgbClr val="FF0000"/>
                </a:solidFill>
              </a:rPr>
              <a:t>x and y</a:t>
            </a:r>
          </a:p>
          <a:p>
            <a:r>
              <a:rPr lang="en-US" dirty="0"/>
              <a:t>color</a:t>
            </a:r>
          </a:p>
          <a:p>
            <a:r>
              <a:rPr lang="en-US" dirty="0"/>
              <a:t>size</a:t>
            </a:r>
          </a:p>
          <a:p>
            <a:r>
              <a:rPr lang="en-US" dirty="0"/>
              <a:t>alpha</a:t>
            </a:r>
          </a:p>
          <a:p>
            <a:r>
              <a:rPr lang="en-US" dirty="0"/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2597407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236A-448C-834D-BF84-0BDC23AA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aes</a:t>
            </a:r>
            <a:r>
              <a:rPr lang="en-US" dirty="0"/>
              <a:t> | x and 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14074-B7DF-DE41-9599-F9E082D8C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510" y="1671012"/>
            <a:ext cx="2505290" cy="17004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9B7B03-5C67-F641-8FCD-0EE30AA5282F}"/>
              </a:ext>
            </a:extLst>
          </p:cNvPr>
          <p:cNvSpPr/>
          <p:nvPr/>
        </p:nvSpPr>
        <p:spPr>
          <a:xfrm>
            <a:off x="457200" y="1671012"/>
            <a:ext cx="5454580" cy="114838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mpg %&gt;% </a:t>
            </a:r>
            <a:br>
              <a:rPr lang="en-US" sz="2000" dirty="0"/>
            </a:br>
            <a:r>
              <a:rPr lang="en-US" sz="2000" dirty="0" err="1"/>
              <a:t>ggplot</a:t>
            </a:r>
            <a:r>
              <a:rPr lang="en-US" sz="2000" dirty="0"/>
              <a:t>(mapping = </a:t>
            </a:r>
            <a:r>
              <a:rPr lang="en-US" sz="2000" dirty="0" err="1"/>
              <a:t>aes</a:t>
            </a:r>
            <a:r>
              <a:rPr lang="en-US" sz="2000" dirty="0"/>
              <a:t>(x = </a:t>
            </a:r>
            <a:r>
              <a:rPr lang="en-US" sz="2000" dirty="0" err="1"/>
              <a:t>hwy</a:t>
            </a:r>
            <a:r>
              <a:rPr lang="en-US" sz="2000" dirty="0"/>
              <a:t>, y = </a:t>
            </a:r>
            <a:r>
              <a:rPr lang="en-US" sz="2000" dirty="0" err="1"/>
              <a:t>cty</a:t>
            </a:r>
            <a:r>
              <a:rPr lang="en-US" sz="2000" dirty="0"/>
              <a:t>)) +</a:t>
            </a:r>
            <a:br>
              <a:rPr lang="en-US" sz="2000" dirty="0"/>
            </a:br>
            <a:r>
              <a:rPr lang="en-US" sz="2000" dirty="0" err="1"/>
              <a:t>geom_point</a:t>
            </a:r>
            <a:r>
              <a:rPr lang="en-US" sz="2000" dirty="0"/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B718CA-1812-C94E-BFEC-46B92E589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37" y="3406417"/>
            <a:ext cx="2506364" cy="17011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BF920C-0994-FF43-AFB4-4C70EA3E6D3D}"/>
              </a:ext>
            </a:extLst>
          </p:cNvPr>
          <p:cNvSpPr/>
          <p:nvPr/>
        </p:nvSpPr>
        <p:spPr>
          <a:xfrm>
            <a:off x="457200" y="3359956"/>
            <a:ext cx="5454580" cy="105964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mpg %&gt;% </a:t>
            </a:r>
            <a:br>
              <a:rPr lang="en-US" sz="2000" dirty="0"/>
            </a:br>
            <a:r>
              <a:rPr lang="en-US" sz="2000" dirty="0" err="1"/>
              <a:t>ggplot</a:t>
            </a:r>
            <a:r>
              <a:rPr lang="en-US" sz="2000" dirty="0"/>
              <a:t>(mapping = </a:t>
            </a:r>
            <a:r>
              <a:rPr lang="en-US" sz="2000" dirty="0" err="1"/>
              <a:t>aes</a:t>
            </a:r>
            <a:r>
              <a:rPr lang="en-US" sz="2000" dirty="0"/>
              <a:t>(x = </a:t>
            </a:r>
            <a:r>
              <a:rPr lang="en-US" sz="2000" dirty="0" err="1"/>
              <a:t>hwy</a:t>
            </a:r>
            <a:r>
              <a:rPr lang="en-US" sz="2000" dirty="0"/>
              <a:t>)) + </a:t>
            </a:r>
            <a:r>
              <a:rPr lang="en-US" sz="2000" dirty="0" err="1"/>
              <a:t>geom_histogram</a:t>
            </a:r>
            <a:r>
              <a:rPr lang="en-US" sz="2000" dirty="0"/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64D14B-9175-7747-87AC-70CF468D0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436" y="5142549"/>
            <a:ext cx="2506363" cy="17011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CFF603-6E64-BC4A-9FB8-A1ACF5AA7475}"/>
              </a:ext>
            </a:extLst>
          </p:cNvPr>
          <p:cNvSpPr/>
          <p:nvPr/>
        </p:nvSpPr>
        <p:spPr>
          <a:xfrm>
            <a:off x="458273" y="5048902"/>
            <a:ext cx="5454580" cy="112329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mpg %&gt;% </a:t>
            </a:r>
            <a:br>
              <a:rPr lang="en-US" sz="2000" dirty="0"/>
            </a:br>
            <a:r>
              <a:rPr lang="en-US" sz="2000" dirty="0" err="1"/>
              <a:t>ggplot</a:t>
            </a:r>
            <a:r>
              <a:rPr lang="en-US" sz="2000" dirty="0"/>
              <a:t>(mapping = </a:t>
            </a:r>
            <a:r>
              <a:rPr lang="en-US" sz="2000" dirty="0" err="1"/>
              <a:t>aes</a:t>
            </a:r>
            <a:r>
              <a:rPr lang="en-US" sz="2000" dirty="0"/>
              <a:t>(x = class)) + </a:t>
            </a:r>
            <a:r>
              <a:rPr lang="en-US" sz="2000" dirty="0" err="1"/>
              <a:t>geom_bar</a:t>
            </a:r>
            <a:r>
              <a:rPr lang="en-US" sz="2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53295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236A-448C-834D-BF84-0BDC23AA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aes</a:t>
            </a:r>
            <a:r>
              <a:rPr lang="en-US" dirty="0"/>
              <a:t> | x and 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8024F8-CA98-1344-9A27-B3284EB6DFFB}"/>
              </a:ext>
            </a:extLst>
          </p:cNvPr>
          <p:cNvSpPr/>
          <p:nvPr/>
        </p:nvSpPr>
        <p:spPr>
          <a:xfrm>
            <a:off x="457200" y="6037977"/>
            <a:ext cx="8229600" cy="64633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2000" dirty="0"/>
              <a:t>mpg %&gt;% + </a:t>
            </a:r>
            <a:r>
              <a:rPr lang="en-US" sz="2000" dirty="0" err="1"/>
              <a:t>ggplot</a:t>
            </a:r>
            <a:r>
              <a:rPr lang="en-US" sz="2000" dirty="0"/>
              <a:t>(mapping = </a:t>
            </a:r>
            <a:r>
              <a:rPr lang="en-US" sz="2000" dirty="0" err="1"/>
              <a:t>aes</a:t>
            </a:r>
            <a:r>
              <a:rPr lang="en-US" sz="2000" dirty="0"/>
              <a:t>(x = class, y = ..prop.., group = 1)) + </a:t>
            </a:r>
            <a:r>
              <a:rPr lang="en-US" sz="2000" dirty="0" err="1"/>
              <a:t>geom_bar</a:t>
            </a:r>
            <a:r>
              <a:rPr lang="en-US" sz="2000" dirty="0"/>
              <a:t>()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568632-CA31-744F-AD94-82D9EEB19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488043"/>
            <a:ext cx="6515100" cy="442197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9453E77-9F59-4643-ADAB-CF35A0BCB27F}"/>
              </a:ext>
            </a:extLst>
          </p:cNvPr>
          <p:cNvSpPr/>
          <p:nvPr/>
        </p:nvSpPr>
        <p:spPr>
          <a:xfrm>
            <a:off x="1264812" y="3160690"/>
            <a:ext cx="381000" cy="76200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857B26-CD12-F743-993A-25C9A098511A}"/>
              </a:ext>
            </a:extLst>
          </p:cNvPr>
          <p:cNvSpPr/>
          <p:nvPr/>
        </p:nvSpPr>
        <p:spPr>
          <a:xfrm>
            <a:off x="5572257" y="5880279"/>
            <a:ext cx="2734615" cy="76200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73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F6BB2-7B19-6F4E-87CF-89FE4702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Science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84B57-A8BE-7E45-85D3-E0432F95B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2667000"/>
            <a:ext cx="6381750" cy="23498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C07249-C720-B34B-89DD-40288CF59B0D}"/>
              </a:ext>
            </a:extLst>
          </p:cNvPr>
          <p:cNvSpPr/>
          <p:nvPr/>
        </p:nvSpPr>
        <p:spPr>
          <a:xfrm>
            <a:off x="4724400" y="2667000"/>
            <a:ext cx="990600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A20EF-D88E-3F4C-A49B-66BFCA86C136}"/>
              </a:ext>
            </a:extLst>
          </p:cNvPr>
          <p:cNvSpPr/>
          <p:nvPr/>
        </p:nvSpPr>
        <p:spPr>
          <a:xfrm>
            <a:off x="6276906" y="3276600"/>
            <a:ext cx="1343093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14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B543E-5081-9540-AF2A-28628B84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93963-7D0A-D143-B7FD-BFE89094E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Options</a:t>
            </a:r>
          </a:p>
          <a:p>
            <a:r>
              <a:rPr lang="en-US" dirty="0"/>
              <a:t>x and y</a:t>
            </a:r>
          </a:p>
          <a:p>
            <a:r>
              <a:rPr lang="en-US" b="1" dirty="0">
                <a:solidFill>
                  <a:srgbClr val="FF0000"/>
                </a:solidFill>
              </a:rPr>
              <a:t>color</a:t>
            </a:r>
          </a:p>
          <a:p>
            <a:r>
              <a:rPr lang="en-US" dirty="0"/>
              <a:t>size</a:t>
            </a:r>
          </a:p>
          <a:p>
            <a:r>
              <a:rPr lang="en-US" dirty="0"/>
              <a:t>alpha</a:t>
            </a:r>
          </a:p>
          <a:p>
            <a:r>
              <a:rPr lang="en-US" dirty="0"/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2687617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23A2-3966-FC4D-A1A2-D3FB88C1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aes</a:t>
            </a:r>
            <a:r>
              <a:rPr lang="en-US" dirty="0"/>
              <a:t> | color =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E73210-FA8C-1C44-BF5A-180141A7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7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/>
              <a:t>ggplot</a:t>
            </a:r>
            <a:r>
              <a:rPr lang="en-US" sz="2000" dirty="0"/>
              <a:t>(data = &lt;DATA&gt;, mapping = </a:t>
            </a:r>
            <a:r>
              <a:rPr lang="en-US" sz="2000" b="1" dirty="0" err="1">
                <a:solidFill>
                  <a:srgbClr val="FF0000"/>
                </a:solidFill>
              </a:rPr>
              <a:t>aes</a:t>
            </a:r>
            <a:r>
              <a:rPr lang="en-US" sz="2000" b="1" dirty="0">
                <a:solidFill>
                  <a:srgbClr val="FF0000"/>
                </a:solidFill>
              </a:rPr>
              <a:t>(&lt;MAPPINGS&gt;)</a:t>
            </a:r>
            <a:r>
              <a:rPr lang="en-US" sz="2000" dirty="0"/>
              <a:t>) + &lt;GEOM_FUNCTION&gt;()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342A27-B42F-BA42-979F-E34CCBF05DA0}"/>
              </a:ext>
            </a:extLst>
          </p:cNvPr>
          <p:cNvSpPr/>
          <p:nvPr/>
        </p:nvSpPr>
        <p:spPr>
          <a:xfrm>
            <a:off x="457200" y="5869409"/>
            <a:ext cx="8229600" cy="83099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mpg %&gt;% </a:t>
            </a:r>
            <a:r>
              <a:rPr lang="en-US" sz="2000" dirty="0" err="1"/>
              <a:t>ggplot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(x = </a:t>
            </a:r>
            <a:r>
              <a:rPr lang="en-US" sz="2000" dirty="0" err="1"/>
              <a:t>hwy</a:t>
            </a:r>
            <a:r>
              <a:rPr lang="en-US" sz="2000" dirty="0"/>
              <a:t>, y = </a:t>
            </a:r>
            <a:r>
              <a:rPr lang="en-US" sz="2000" dirty="0" err="1"/>
              <a:t>cty,color</a:t>
            </a:r>
            <a:r>
              <a:rPr lang="en-US" sz="2000" dirty="0"/>
              <a:t> = </a:t>
            </a:r>
            <a:r>
              <a:rPr lang="en-US" sz="2000" dirty="0" err="1"/>
              <a:t>mpg$drv</a:t>
            </a:r>
            <a:r>
              <a:rPr lang="en-US" sz="2000" dirty="0"/>
              <a:t>)) + </a:t>
            </a:r>
            <a:r>
              <a:rPr lang="en-US" sz="2000" dirty="0" err="1"/>
              <a:t>geom_point</a:t>
            </a:r>
            <a:r>
              <a:rPr lang="en-US" sz="2000" dirty="0"/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25CF84-B8BE-0244-9A53-5DA1831D3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2381519"/>
            <a:ext cx="5105400" cy="34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85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23A2-3966-FC4D-A1A2-D3FB88C1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Setting Color Manually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E73210-FA8C-1C44-BF5A-180141A7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918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/>
              <a:t>ggplot</a:t>
            </a:r>
            <a:r>
              <a:rPr lang="en-US" sz="2000" dirty="0"/>
              <a:t>(data = &lt;DATA&gt;, mapping = </a:t>
            </a:r>
            <a:r>
              <a:rPr lang="en-US" sz="2000" b="1" dirty="0" err="1">
                <a:solidFill>
                  <a:srgbClr val="FF0000"/>
                </a:solidFill>
              </a:rPr>
              <a:t>aes</a:t>
            </a:r>
            <a:r>
              <a:rPr lang="en-US" sz="2000" b="1" dirty="0">
                <a:solidFill>
                  <a:srgbClr val="FF0000"/>
                </a:solidFill>
              </a:rPr>
              <a:t>(&lt;MAPPINGS&gt;)</a:t>
            </a:r>
            <a:r>
              <a:rPr lang="en-US" sz="2000" dirty="0"/>
              <a:t>) + &lt;GEOM_FUNCTION&gt;(</a:t>
            </a:r>
            <a:r>
              <a:rPr lang="en-US" sz="2000" b="1" dirty="0" err="1">
                <a:solidFill>
                  <a:srgbClr val="FF0000"/>
                </a:solidFill>
              </a:rPr>
              <a:t>aes</a:t>
            </a:r>
            <a:r>
              <a:rPr lang="en-US" sz="2000" b="1" dirty="0">
                <a:solidFill>
                  <a:srgbClr val="FF0000"/>
                </a:solidFill>
              </a:rPr>
              <a:t>()</a:t>
            </a:r>
            <a:r>
              <a:rPr lang="en-US" sz="2000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342A27-B42F-BA42-979F-E34CCBF05DA0}"/>
              </a:ext>
            </a:extLst>
          </p:cNvPr>
          <p:cNvSpPr/>
          <p:nvPr/>
        </p:nvSpPr>
        <p:spPr>
          <a:xfrm>
            <a:off x="457200" y="5001664"/>
            <a:ext cx="3810001" cy="9233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mpg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hwy</a:t>
            </a:r>
            <a:r>
              <a:rPr lang="en-US" dirty="0"/>
              <a:t>, y = </a:t>
            </a:r>
            <a:r>
              <a:rPr lang="en-US" dirty="0" err="1"/>
              <a:t>cty</a:t>
            </a:r>
            <a:r>
              <a:rPr lang="en-US" dirty="0"/>
              <a:t>, color = "blue")) +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1A3A8-7AB1-D741-9FB4-A29FE8344B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4881583" y="2367996"/>
            <a:ext cx="3805217" cy="2560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FE0760-DEAB-1245-954A-E41C93943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457200" y="2364776"/>
            <a:ext cx="3810001" cy="25642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BAF43B-00FE-B046-BE57-4A3D8B5C31AA}"/>
              </a:ext>
            </a:extLst>
          </p:cNvPr>
          <p:cNvSpPr/>
          <p:nvPr/>
        </p:nvSpPr>
        <p:spPr>
          <a:xfrm>
            <a:off x="4881583" y="5001664"/>
            <a:ext cx="3805218" cy="147533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/>
              <a:t>mpg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hwy</a:t>
            </a:r>
            <a:r>
              <a:rPr lang="en-US" dirty="0"/>
              <a:t>, y = </a:t>
            </a:r>
            <a:r>
              <a:rPr lang="en-US" dirty="0" err="1"/>
              <a:t>cty</a:t>
            </a:r>
            <a:r>
              <a:rPr lang="en-US" dirty="0"/>
              <a:t>)) + </a:t>
            </a:r>
            <a:r>
              <a:rPr lang="en-US" dirty="0" err="1"/>
              <a:t>geom_point</a:t>
            </a:r>
            <a:r>
              <a:rPr lang="en-US" dirty="0"/>
              <a:t>(color = "blue")</a:t>
            </a:r>
          </a:p>
          <a:p>
            <a:r>
              <a:rPr lang="en-US" dirty="0"/>
              <a:t>#note that color is not in an “</a:t>
            </a:r>
            <a:r>
              <a:rPr lang="en-US" dirty="0" err="1"/>
              <a:t>aes</a:t>
            </a:r>
            <a:r>
              <a:rPr lang="en-US" dirty="0"/>
              <a:t>”</a:t>
            </a:r>
          </a:p>
          <a:p>
            <a:r>
              <a:rPr lang="en-US" dirty="0"/>
              <a:t># function we are setting them manually.</a:t>
            </a:r>
          </a:p>
        </p:txBody>
      </p:sp>
    </p:spTree>
    <p:extLst>
      <p:ext uri="{BB962C8B-B14F-4D97-AF65-F5344CB8AC3E}">
        <p14:creationId xmlns:p14="http://schemas.microsoft.com/office/powerpoint/2010/main" val="3703552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23A2-3966-FC4D-A1A2-D3FB88C1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aes</a:t>
            </a:r>
            <a:r>
              <a:rPr lang="en-US" dirty="0"/>
              <a:t> | color =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E73210-FA8C-1C44-BF5A-180141A7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797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/>
              <a:t>ggplot</a:t>
            </a:r>
            <a:r>
              <a:rPr lang="en-US" sz="2000" dirty="0"/>
              <a:t>(data = &lt;DATA&gt;, mapping = </a:t>
            </a:r>
            <a:r>
              <a:rPr lang="en-US" sz="2000" b="1" dirty="0" err="1">
                <a:solidFill>
                  <a:srgbClr val="FF0000"/>
                </a:solidFill>
              </a:rPr>
              <a:t>aes</a:t>
            </a:r>
            <a:r>
              <a:rPr lang="en-US" sz="2000" b="1" dirty="0">
                <a:solidFill>
                  <a:srgbClr val="FF0000"/>
                </a:solidFill>
              </a:rPr>
              <a:t>(&lt;MAPPINGS&gt;)</a:t>
            </a:r>
            <a:r>
              <a:rPr lang="en-US" sz="2000" dirty="0"/>
              <a:t>) + &lt;GEOM_FUNCTION&gt;()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FADAB1-DC17-3C41-9EF4-7D884EC5E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23" y="2362201"/>
            <a:ext cx="5449355" cy="2971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3CC022-22B2-4D4E-ACC1-D11FD03AFC64}"/>
              </a:ext>
            </a:extLst>
          </p:cNvPr>
          <p:cNvSpPr/>
          <p:nvPr/>
        </p:nvSpPr>
        <p:spPr>
          <a:xfrm>
            <a:off x="381000" y="5446776"/>
            <a:ext cx="8382000" cy="135421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/>
              <a:t>mpg[</a:t>
            </a:r>
            <a:r>
              <a:rPr lang="en-US" dirty="0" err="1"/>
              <a:t>mpg$class</a:t>
            </a:r>
            <a:r>
              <a:rPr lang="en-US" dirty="0"/>
              <a:t> == "compact",]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cty</a:t>
            </a:r>
            <a:r>
              <a:rPr lang="en-US" dirty="0"/>
              <a:t>, fill = </a:t>
            </a:r>
            <a:r>
              <a:rPr lang="en-US" dirty="0" err="1"/>
              <a:t>drv</a:t>
            </a:r>
            <a:r>
              <a:rPr lang="en-US" dirty="0"/>
              <a:t>)) + </a:t>
            </a:r>
            <a:r>
              <a:rPr lang="en-US" dirty="0" err="1"/>
              <a:t>geom_histogram</a:t>
            </a:r>
            <a:r>
              <a:rPr lang="en-US" dirty="0"/>
              <a:t>(color = "black") </a:t>
            </a:r>
          </a:p>
          <a:p>
            <a:r>
              <a:rPr lang="en-US" dirty="0"/>
              <a:t># note now we are “mapping” fill to a variable (</a:t>
            </a:r>
            <a:r>
              <a:rPr lang="en-US" dirty="0" err="1"/>
              <a:t>drv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184987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23A2-3966-FC4D-A1A2-D3FB88C1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Setting Color Manually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E73210-FA8C-1C44-BF5A-180141A7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/>
              <a:t>ggplot</a:t>
            </a:r>
            <a:r>
              <a:rPr lang="en-US" sz="2000" dirty="0"/>
              <a:t>(data = &lt;DATA&gt;, mapping = </a:t>
            </a:r>
            <a:r>
              <a:rPr lang="en-US" sz="2000" b="1" dirty="0" err="1">
                <a:solidFill>
                  <a:srgbClr val="FF0000"/>
                </a:solidFill>
              </a:rPr>
              <a:t>aes</a:t>
            </a:r>
            <a:r>
              <a:rPr lang="en-US" sz="2000" b="1" dirty="0">
                <a:solidFill>
                  <a:srgbClr val="FF0000"/>
                </a:solidFill>
              </a:rPr>
              <a:t>(&lt;MAPPINGS&gt;)</a:t>
            </a:r>
            <a:r>
              <a:rPr lang="en-US" sz="2000" dirty="0"/>
              <a:t>) + &lt;GEOM_FUNCTION&gt;()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3CC022-22B2-4D4E-ACC1-D11FD03AFC64}"/>
              </a:ext>
            </a:extLst>
          </p:cNvPr>
          <p:cNvSpPr/>
          <p:nvPr/>
        </p:nvSpPr>
        <p:spPr>
          <a:xfrm>
            <a:off x="381000" y="5446776"/>
            <a:ext cx="8382000" cy="135421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/>
              <a:t>mpg[</a:t>
            </a:r>
            <a:r>
              <a:rPr lang="en-US" dirty="0" err="1"/>
              <a:t>mpg$class</a:t>
            </a:r>
            <a:r>
              <a:rPr lang="en-US" dirty="0"/>
              <a:t> == "compact",]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cty</a:t>
            </a:r>
            <a:r>
              <a:rPr lang="en-US" dirty="0"/>
              <a:t>)) + </a:t>
            </a:r>
            <a:br>
              <a:rPr lang="en-US" dirty="0"/>
            </a:br>
            <a:r>
              <a:rPr lang="en-US" dirty="0" err="1"/>
              <a:t>geom_histogram</a:t>
            </a:r>
            <a:r>
              <a:rPr lang="en-US" dirty="0"/>
              <a:t>(fill = "blue", color = "black") </a:t>
            </a:r>
          </a:p>
          <a:p>
            <a:r>
              <a:rPr lang="en-US" dirty="0"/>
              <a:t>#note that fill and color are not in an “</a:t>
            </a:r>
            <a:r>
              <a:rPr lang="en-US" dirty="0" err="1"/>
              <a:t>aes</a:t>
            </a:r>
            <a:r>
              <a:rPr lang="en-US" dirty="0"/>
              <a:t>” function we are setting them manually.</a:t>
            </a:r>
          </a:p>
          <a:p>
            <a:r>
              <a:rPr lang="en-US" dirty="0"/>
              <a:t># We are not “mapping” variables to colors… rather just setting the color.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5DD115-FBFC-2C47-978D-DACB3E5A8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192" y="2362201"/>
            <a:ext cx="4415616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79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23A2-3966-FC4D-A1A2-D3FB88C1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aes</a:t>
            </a:r>
            <a:r>
              <a:rPr lang="en-US" dirty="0"/>
              <a:t> | color =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E73210-FA8C-1C44-BF5A-180141A7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/>
              <a:t>ggplot</a:t>
            </a:r>
            <a:r>
              <a:rPr lang="en-US" sz="2000" dirty="0"/>
              <a:t>(data = &lt;DATA&gt;, mapping = </a:t>
            </a:r>
            <a:r>
              <a:rPr lang="en-US" sz="2000" b="1" dirty="0" err="1">
                <a:solidFill>
                  <a:srgbClr val="FF0000"/>
                </a:solidFill>
              </a:rPr>
              <a:t>aes</a:t>
            </a:r>
            <a:r>
              <a:rPr lang="en-US" sz="2000" b="1" dirty="0">
                <a:solidFill>
                  <a:srgbClr val="FF0000"/>
                </a:solidFill>
              </a:rPr>
              <a:t>(&lt;MAPPINGS&gt;)</a:t>
            </a:r>
            <a:r>
              <a:rPr lang="en-US" sz="2000" dirty="0"/>
              <a:t>) + &lt;GEOM_FUNCTION&gt;()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E188F-A402-A549-B456-6A8299D49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863" y="2363333"/>
            <a:ext cx="5512274" cy="30061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3CC022-22B2-4D4E-ACC1-D11FD03AFC64}"/>
              </a:ext>
            </a:extLst>
          </p:cNvPr>
          <p:cNvSpPr/>
          <p:nvPr/>
        </p:nvSpPr>
        <p:spPr>
          <a:xfrm>
            <a:off x="381000" y="5446776"/>
            <a:ext cx="8382000" cy="135421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/>
              <a:t>mpg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class, y = </a:t>
            </a:r>
            <a:r>
              <a:rPr lang="en-US" dirty="0" err="1"/>
              <a:t>cty,fill</a:t>
            </a:r>
            <a:r>
              <a:rPr lang="en-US" dirty="0"/>
              <a:t> = </a:t>
            </a:r>
            <a:r>
              <a:rPr lang="en-US" dirty="0" err="1"/>
              <a:t>drv</a:t>
            </a:r>
            <a:r>
              <a:rPr lang="en-US" dirty="0"/>
              <a:t>)) + </a:t>
            </a:r>
            <a:r>
              <a:rPr lang="en-US" dirty="0" err="1"/>
              <a:t>geom_boxplot</a:t>
            </a:r>
            <a:r>
              <a:rPr lang="en-US" dirty="0"/>
              <a:t>(color = "blue")</a:t>
            </a:r>
          </a:p>
          <a:p>
            <a:r>
              <a:rPr lang="en-US" dirty="0"/>
              <a:t># note now we are “mapping” fill to a variable (</a:t>
            </a:r>
            <a:r>
              <a:rPr lang="en-US" dirty="0" err="1"/>
              <a:t>drv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395011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23A2-3966-FC4D-A1A2-D3FB88C1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Color Manually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E73210-FA8C-1C44-BF5A-180141A7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4954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ggplot</a:t>
            </a:r>
            <a:r>
              <a:rPr lang="en-US" sz="2000" dirty="0"/>
              <a:t>(data = &lt;DATA&gt;, mapping = </a:t>
            </a:r>
            <a:r>
              <a:rPr lang="en-US" sz="2000" b="1" dirty="0" err="1">
                <a:solidFill>
                  <a:srgbClr val="FF0000"/>
                </a:solidFill>
              </a:rPr>
              <a:t>aes</a:t>
            </a:r>
            <a:r>
              <a:rPr lang="en-US" sz="2000" b="1" dirty="0">
                <a:solidFill>
                  <a:srgbClr val="FF0000"/>
                </a:solidFill>
              </a:rPr>
              <a:t>(&lt;MAPPINGS&gt;)</a:t>
            </a:r>
            <a:r>
              <a:rPr lang="en-US" sz="2000" dirty="0"/>
              <a:t>) + &lt;GEOM_FUNCTION&gt;()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9A956-E1E6-C447-A40E-E31615D52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582" y="2309021"/>
            <a:ext cx="4574125" cy="3078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3CC022-22B2-4D4E-ACC1-D11FD03AFC64}"/>
              </a:ext>
            </a:extLst>
          </p:cNvPr>
          <p:cNvSpPr/>
          <p:nvPr/>
        </p:nvSpPr>
        <p:spPr>
          <a:xfrm>
            <a:off x="381000" y="5446776"/>
            <a:ext cx="8382000" cy="135421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/>
              <a:t>mpg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class, y = </a:t>
            </a:r>
            <a:r>
              <a:rPr lang="en-US" dirty="0" err="1"/>
              <a:t>cty</a:t>
            </a:r>
            <a:r>
              <a:rPr lang="en-US" dirty="0"/>
              <a:t>)) + </a:t>
            </a:r>
            <a:r>
              <a:rPr lang="en-US" dirty="0" err="1"/>
              <a:t>geom_boxplot</a:t>
            </a:r>
            <a:r>
              <a:rPr lang="en-US" dirty="0"/>
              <a:t>(color = "blue", </a:t>
            </a:r>
            <a:br>
              <a:rPr lang="en-US" dirty="0"/>
            </a:br>
            <a:r>
              <a:rPr lang="en-US" dirty="0"/>
              <a:t>fill = "black") </a:t>
            </a:r>
          </a:p>
          <a:p>
            <a:r>
              <a:rPr lang="en-US" dirty="0"/>
              <a:t>#note that fill and color are not in an “</a:t>
            </a:r>
            <a:r>
              <a:rPr lang="en-US" dirty="0" err="1"/>
              <a:t>aes</a:t>
            </a:r>
            <a:r>
              <a:rPr lang="en-US" dirty="0"/>
              <a:t>” function we are setting them manually.</a:t>
            </a:r>
          </a:p>
          <a:p>
            <a:r>
              <a:rPr lang="en-US" dirty="0"/>
              <a:t># We are not “mapping” variables to colors… rather just setting the color.</a:t>
            </a:r>
          </a:p>
        </p:txBody>
      </p:sp>
    </p:spTree>
    <p:extLst>
      <p:ext uri="{BB962C8B-B14F-4D97-AF65-F5344CB8AC3E}">
        <p14:creationId xmlns:p14="http://schemas.microsoft.com/office/powerpoint/2010/main" val="3497714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B543E-5081-9540-AF2A-28628B84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93963-7D0A-D143-B7FD-BFE89094E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Options</a:t>
            </a:r>
          </a:p>
          <a:p>
            <a:r>
              <a:rPr lang="en-US" dirty="0"/>
              <a:t>x and y</a:t>
            </a:r>
          </a:p>
          <a:p>
            <a:r>
              <a:rPr lang="en-US" dirty="0"/>
              <a:t>color</a:t>
            </a:r>
          </a:p>
          <a:p>
            <a:r>
              <a:rPr lang="en-US" b="1" dirty="0">
                <a:solidFill>
                  <a:srgbClr val="FF0000"/>
                </a:solidFill>
              </a:rPr>
              <a:t>size</a:t>
            </a:r>
          </a:p>
          <a:p>
            <a:r>
              <a:rPr lang="en-US" dirty="0"/>
              <a:t>alpha</a:t>
            </a:r>
          </a:p>
          <a:p>
            <a:r>
              <a:rPr lang="en-US" dirty="0"/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3111076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23A2-3966-FC4D-A1A2-D3FB88C1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aes</a:t>
            </a:r>
            <a:r>
              <a:rPr lang="en-US" dirty="0"/>
              <a:t> | size =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E73210-FA8C-1C44-BF5A-180141A7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/>
              <a:t>ggplot</a:t>
            </a:r>
            <a:r>
              <a:rPr lang="en-US" sz="2000" dirty="0"/>
              <a:t>(data = &lt;DATA&gt;, mapping = </a:t>
            </a:r>
            <a:r>
              <a:rPr lang="en-US" sz="2000" b="1" dirty="0" err="1">
                <a:solidFill>
                  <a:srgbClr val="FF0000"/>
                </a:solidFill>
              </a:rPr>
              <a:t>aes</a:t>
            </a:r>
            <a:r>
              <a:rPr lang="en-US" sz="2000" b="1" dirty="0">
                <a:solidFill>
                  <a:srgbClr val="FF0000"/>
                </a:solidFill>
              </a:rPr>
              <a:t>(&lt;MAPPINGS&gt;)</a:t>
            </a:r>
            <a:r>
              <a:rPr lang="en-US" sz="2000" dirty="0"/>
              <a:t>) + &lt;GEOM_FUNCTION&gt;()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D70AD-B8B6-2942-96CD-0ECF2E204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2409445"/>
            <a:ext cx="5076825" cy="34168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1F303-3236-2343-80A4-7842358C48C9}"/>
              </a:ext>
            </a:extLst>
          </p:cNvPr>
          <p:cNvSpPr/>
          <p:nvPr/>
        </p:nvSpPr>
        <p:spPr>
          <a:xfrm>
            <a:off x="457200" y="5943600"/>
            <a:ext cx="8229600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mpg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hwy</a:t>
            </a:r>
            <a:r>
              <a:rPr lang="en-US" dirty="0"/>
              <a:t>, y = </a:t>
            </a:r>
            <a:r>
              <a:rPr lang="en-US" dirty="0" err="1"/>
              <a:t>cty</a:t>
            </a:r>
            <a:r>
              <a:rPr lang="en-US" dirty="0"/>
              <a:t>, size = </a:t>
            </a:r>
            <a:r>
              <a:rPr lang="en-US" dirty="0" err="1"/>
              <a:t>mpg$displ</a:t>
            </a:r>
            <a:r>
              <a:rPr lang="en-US" dirty="0"/>
              <a:t>)) +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4464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B543E-5081-9540-AF2A-28628B84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93963-7D0A-D143-B7FD-BFE89094E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Options</a:t>
            </a:r>
          </a:p>
          <a:p>
            <a:r>
              <a:rPr lang="en-US" dirty="0"/>
              <a:t>x and y</a:t>
            </a:r>
          </a:p>
          <a:p>
            <a:r>
              <a:rPr lang="en-US" dirty="0"/>
              <a:t>color</a:t>
            </a:r>
          </a:p>
          <a:p>
            <a:r>
              <a:rPr lang="en-US" dirty="0"/>
              <a:t>size</a:t>
            </a:r>
          </a:p>
          <a:p>
            <a:r>
              <a:rPr lang="en-US" b="1" dirty="0">
                <a:solidFill>
                  <a:srgbClr val="FF0000"/>
                </a:solidFill>
              </a:rPr>
              <a:t>alpha</a:t>
            </a:r>
          </a:p>
          <a:p>
            <a:r>
              <a:rPr lang="en-US" dirty="0"/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158477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F4701-E7DA-9A4E-8946-21FC8300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94E6C1-3136-3645-AE9E-D94C2969D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76" y="1371600"/>
            <a:ext cx="3744448" cy="2514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249C1C-29EF-F349-94C2-4EA76C59204F}"/>
              </a:ext>
            </a:extLst>
          </p:cNvPr>
          <p:cNvSpPr/>
          <p:nvPr/>
        </p:nvSpPr>
        <p:spPr>
          <a:xfrm>
            <a:off x="571500" y="3886200"/>
            <a:ext cx="8001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plot(</a:t>
            </a:r>
            <a:r>
              <a:rPr lang="en-US" sz="1050" dirty="0" err="1"/>
              <a:t>mpg$hwy,mpg$cty,pch</a:t>
            </a:r>
            <a:r>
              <a:rPr lang="en-US" sz="1050" dirty="0"/>
              <a:t> = 15, main = "City MPG v. Highway MPG", </a:t>
            </a:r>
            <a:r>
              <a:rPr lang="en-US" sz="1050" dirty="0" err="1"/>
              <a:t>ylab</a:t>
            </a:r>
            <a:r>
              <a:rPr lang="en-US" sz="1050" dirty="0"/>
              <a:t> = "City MPG", </a:t>
            </a:r>
            <a:r>
              <a:rPr lang="en-US" sz="1050" dirty="0" err="1"/>
              <a:t>xlab</a:t>
            </a:r>
            <a:r>
              <a:rPr lang="en-US" sz="1050" dirty="0"/>
              <a:t> = "Highways MPG")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9F83CE-8F59-A843-9052-07209609C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4281408"/>
            <a:ext cx="3155950" cy="21193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E0B7D1-52F5-D148-BB05-426B8A864F56}"/>
              </a:ext>
            </a:extLst>
          </p:cNvPr>
          <p:cNvSpPr/>
          <p:nvPr/>
        </p:nvSpPr>
        <p:spPr>
          <a:xfrm>
            <a:off x="1447800" y="6403592"/>
            <a:ext cx="8534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mpg %&gt;% </a:t>
            </a:r>
            <a:r>
              <a:rPr lang="en-US" sz="1200" dirty="0" err="1"/>
              <a:t>ggplot</a:t>
            </a:r>
            <a:r>
              <a:rPr lang="en-US" sz="1200" dirty="0"/>
              <a:t>(</a:t>
            </a:r>
            <a:r>
              <a:rPr lang="en-US" sz="1200" dirty="0" err="1"/>
              <a:t>aes</a:t>
            </a:r>
            <a:r>
              <a:rPr lang="en-US" sz="1200" dirty="0"/>
              <a:t>(x = </a:t>
            </a:r>
            <a:r>
              <a:rPr lang="en-US" sz="1200" dirty="0" err="1"/>
              <a:t>hwy</a:t>
            </a:r>
            <a:r>
              <a:rPr lang="en-US" sz="1200" dirty="0"/>
              <a:t>, y = </a:t>
            </a:r>
            <a:r>
              <a:rPr lang="en-US" sz="1200" dirty="0" err="1"/>
              <a:t>cty</a:t>
            </a:r>
            <a:r>
              <a:rPr lang="en-US" sz="1200" dirty="0"/>
              <a:t>)) + </a:t>
            </a:r>
            <a:r>
              <a:rPr lang="en-US" sz="1200" dirty="0" err="1"/>
              <a:t>geom_point</a:t>
            </a:r>
            <a:r>
              <a:rPr lang="en-US" sz="1200" dirty="0"/>
              <a:t>() + </a:t>
            </a:r>
            <a:r>
              <a:rPr lang="en-US" sz="1200" dirty="0" err="1"/>
              <a:t>ggtitle</a:t>
            </a:r>
            <a:r>
              <a:rPr lang="en-US" sz="1200" dirty="0"/>
              <a:t>("City MPG v. Highway MPG")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F8182F-7CEA-0540-B1C0-DB86B97D7522}"/>
              </a:ext>
            </a:extLst>
          </p:cNvPr>
          <p:cNvSpPr txBox="1"/>
          <p:nvPr/>
        </p:nvSpPr>
        <p:spPr>
          <a:xfrm>
            <a:off x="304800" y="515643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Known as the “</a:t>
            </a:r>
            <a:r>
              <a:rPr lang="en-US" b="1" dirty="0"/>
              <a:t>pipe</a:t>
            </a:r>
            <a:r>
              <a:rPr lang="en-US" dirty="0"/>
              <a:t>”!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61C656F-004F-2944-A0CA-7E8FEC11BB9E}"/>
              </a:ext>
            </a:extLst>
          </p:cNvPr>
          <p:cNvCxnSpPr/>
          <p:nvPr/>
        </p:nvCxnSpPr>
        <p:spPr>
          <a:xfrm>
            <a:off x="2057400" y="5638800"/>
            <a:ext cx="0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31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23A2-3966-FC4D-A1A2-D3FB88C1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aes</a:t>
            </a:r>
            <a:r>
              <a:rPr lang="en-US" dirty="0"/>
              <a:t> | alpha =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E73210-FA8C-1C44-BF5A-180141A7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918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/>
              <a:t>ggplot</a:t>
            </a:r>
            <a:r>
              <a:rPr lang="en-US" sz="2000" dirty="0"/>
              <a:t>(data = &lt;DATA&gt;, mapping = </a:t>
            </a:r>
            <a:r>
              <a:rPr lang="en-US" sz="2000" b="1" dirty="0" err="1">
                <a:solidFill>
                  <a:srgbClr val="FF0000"/>
                </a:solidFill>
              </a:rPr>
              <a:t>aes</a:t>
            </a:r>
            <a:r>
              <a:rPr lang="en-US" sz="2000" b="1" dirty="0">
                <a:solidFill>
                  <a:srgbClr val="FF0000"/>
                </a:solidFill>
              </a:rPr>
              <a:t>(&lt;MAPPINGS&gt;)</a:t>
            </a:r>
            <a:r>
              <a:rPr lang="en-US" sz="2000" dirty="0"/>
              <a:t>) + &lt;GEOM_FUNCTION&gt;()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61F303-3236-2343-80A4-7842358C48C9}"/>
              </a:ext>
            </a:extLst>
          </p:cNvPr>
          <p:cNvSpPr/>
          <p:nvPr/>
        </p:nvSpPr>
        <p:spPr>
          <a:xfrm>
            <a:off x="457200" y="5985431"/>
            <a:ext cx="8229600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mpg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hwy</a:t>
            </a:r>
            <a:r>
              <a:rPr lang="en-US" dirty="0"/>
              <a:t>, y = </a:t>
            </a:r>
            <a:r>
              <a:rPr lang="en-US" dirty="0" err="1"/>
              <a:t>cty</a:t>
            </a:r>
            <a:r>
              <a:rPr lang="en-US" dirty="0"/>
              <a:t>, alpha = </a:t>
            </a:r>
            <a:r>
              <a:rPr lang="en-US" dirty="0" err="1"/>
              <a:t>mpg$displ</a:t>
            </a:r>
            <a:r>
              <a:rPr lang="en-US" dirty="0"/>
              <a:t>)) +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7AFD6-6163-7849-AD5A-CBE5BA5E8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920" y="2386165"/>
            <a:ext cx="5208161" cy="35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23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B543E-5081-9540-AF2A-28628B84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93963-7D0A-D143-B7FD-BFE89094E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Options</a:t>
            </a:r>
          </a:p>
          <a:p>
            <a:r>
              <a:rPr lang="en-US" dirty="0"/>
              <a:t>x and y</a:t>
            </a:r>
          </a:p>
          <a:p>
            <a:r>
              <a:rPr lang="en-US" dirty="0"/>
              <a:t>color</a:t>
            </a:r>
          </a:p>
          <a:p>
            <a:r>
              <a:rPr lang="en-US" dirty="0"/>
              <a:t>size</a:t>
            </a:r>
          </a:p>
          <a:p>
            <a:r>
              <a:rPr lang="en-US" dirty="0"/>
              <a:t>alpha</a:t>
            </a:r>
          </a:p>
          <a:p>
            <a:r>
              <a:rPr lang="en-US" b="1" dirty="0">
                <a:solidFill>
                  <a:srgbClr val="FF0000"/>
                </a:solidFill>
              </a:rPr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2270831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23A2-3966-FC4D-A1A2-D3FB88C1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aes</a:t>
            </a:r>
            <a:r>
              <a:rPr lang="en-US" dirty="0"/>
              <a:t> | shape =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E73210-FA8C-1C44-BF5A-180141A7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2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 err="1"/>
              <a:t>ggplot</a:t>
            </a:r>
            <a:r>
              <a:rPr lang="en-US" sz="2000" dirty="0"/>
              <a:t>(data = &lt;DATA&gt;, mapping = </a:t>
            </a:r>
            <a:r>
              <a:rPr lang="en-US" sz="2000" b="1" dirty="0" err="1">
                <a:solidFill>
                  <a:srgbClr val="FF0000"/>
                </a:solidFill>
              </a:rPr>
              <a:t>aes</a:t>
            </a:r>
            <a:r>
              <a:rPr lang="en-US" sz="2000" b="1" dirty="0">
                <a:solidFill>
                  <a:srgbClr val="FF0000"/>
                </a:solidFill>
              </a:rPr>
              <a:t>(&lt;MAPPINGS&gt;)</a:t>
            </a:r>
            <a:r>
              <a:rPr lang="en-US" sz="2000" dirty="0"/>
              <a:t>) + &lt;GEOM_FUNCTION&gt;()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61F303-3236-2343-80A4-7842358C48C9}"/>
              </a:ext>
            </a:extLst>
          </p:cNvPr>
          <p:cNvSpPr/>
          <p:nvPr/>
        </p:nvSpPr>
        <p:spPr>
          <a:xfrm>
            <a:off x="457200" y="6019800"/>
            <a:ext cx="8229600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mpg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hwy</a:t>
            </a:r>
            <a:r>
              <a:rPr lang="en-US" dirty="0"/>
              <a:t>, y = </a:t>
            </a:r>
            <a:r>
              <a:rPr lang="en-US" dirty="0" err="1"/>
              <a:t>cty</a:t>
            </a:r>
            <a:r>
              <a:rPr lang="en-US" dirty="0"/>
              <a:t>, shape = </a:t>
            </a:r>
            <a:r>
              <a:rPr lang="en-US" dirty="0" err="1"/>
              <a:t>mpg$drv</a:t>
            </a:r>
            <a:r>
              <a:rPr lang="en-US" dirty="0"/>
              <a:t>)) +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EF8B1-5957-2341-9CE0-84CF37A29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498623"/>
            <a:ext cx="5029200" cy="338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30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140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Geometric Objects |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30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FF9E-5917-DF4C-837E-81B9AC5D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Geometric Objects So Far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0CD2F-81A3-454B-B939-EA10E3C27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02"/>
          <a:stretch/>
        </p:blipFill>
        <p:spPr>
          <a:xfrm>
            <a:off x="457200" y="1954961"/>
            <a:ext cx="3429000" cy="2164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C5D1F0-C87E-FF4F-86B8-B5AFDDB0D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04" y="4488949"/>
            <a:ext cx="3435096" cy="2311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B5CE6D-01FC-A840-9159-5058B6171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564" y="1954961"/>
            <a:ext cx="3207271" cy="2158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02AA36-A990-E143-8E05-EDC7ED40A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374" y="4528308"/>
            <a:ext cx="3442461" cy="23168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19C3C0-E76B-1B4C-BAFF-46CE875DC9F3}"/>
              </a:ext>
            </a:extLst>
          </p:cNvPr>
          <p:cNvSpPr/>
          <p:nvPr/>
        </p:nvSpPr>
        <p:spPr>
          <a:xfrm>
            <a:off x="5908006" y="4156564"/>
            <a:ext cx="1749197" cy="369332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dirty="0" err="1"/>
              <a:t>geom_barplot</a:t>
            </a:r>
            <a:r>
              <a:rPr lang="en-US" dirty="0"/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C358D0-EC55-5E47-8505-A56E262155EA}"/>
              </a:ext>
            </a:extLst>
          </p:cNvPr>
          <p:cNvSpPr/>
          <p:nvPr/>
        </p:nvSpPr>
        <p:spPr>
          <a:xfrm>
            <a:off x="6083309" y="1583217"/>
            <a:ext cx="1633781" cy="369332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dirty="0" err="1"/>
              <a:t>geom_boxplot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8CCE1F-FFAE-D648-AC0D-2F183500E148}"/>
              </a:ext>
            </a:extLst>
          </p:cNvPr>
          <p:cNvSpPr/>
          <p:nvPr/>
        </p:nvSpPr>
        <p:spPr>
          <a:xfrm>
            <a:off x="1217110" y="4156564"/>
            <a:ext cx="1903085" cy="369332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dirty="0" err="1"/>
              <a:t>geom_histogram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805637-4758-6C4A-AA4B-BA71ED10BE5B}"/>
              </a:ext>
            </a:extLst>
          </p:cNvPr>
          <p:cNvSpPr/>
          <p:nvPr/>
        </p:nvSpPr>
        <p:spPr>
          <a:xfrm>
            <a:off x="1399694" y="1585629"/>
            <a:ext cx="1544012" cy="369332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dirty="0" err="1"/>
              <a:t>geom_point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83174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FF9E-5917-DF4C-837E-81B9AC5D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geom_smooth</a:t>
            </a:r>
            <a:r>
              <a:rPr lang="en-US" dirty="0"/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74C513-981F-C746-AE47-583295AB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1" y="1752600"/>
            <a:ext cx="2285999" cy="1538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E5E8FC-6718-F246-8B47-BD1F9B5C0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1" y="3431297"/>
            <a:ext cx="2285998" cy="15385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2A55AF-DCD5-1648-BD47-34B02783E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5109994"/>
            <a:ext cx="2285999" cy="153852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FBC5138-EB9C-F34F-80E5-A142FBD39891}"/>
              </a:ext>
            </a:extLst>
          </p:cNvPr>
          <p:cNvSpPr/>
          <p:nvPr/>
        </p:nvSpPr>
        <p:spPr>
          <a:xfrm>
            <a:off x="228600" y="1752600"/>
            <a:ext cx="6172200" cy="104160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900" dirty="0" err="1"/>
              <a:t>ggplot</a:t>
            </a:r>
            <a:r>
              <a:rPr lang="en-US" sz="1900" dirty="0"/>
              <a:t>(data = </a:t>
            </a:r>
            <a:r>
              <a:rPr lang="en-US" sz="1900" dirty="0" err="1"/>
              <a:t>mpg,mapping</a:t>
            </a:r>
            <a:r>
              <a:rPr lang="en-US" sz="1900" dirty="0"/>
              <a:t> = </a:t>
            </a:r>
            <a:r>
              <a:rPr lang="en-US" sz="1900" dirty="0" err="1"/>
              <a:t>aes</a:t>
            </a:r>
            <a:r>
              <a:rPr lang="en-US" sz="1900" dirty="0"/>
              <a:t>(x = </a:t>
            </a:r>
            <a:r>
              <a:rPr lang="en-US" sz="1900" dirty="0" err="1"/>
              <a:t>displ</a:t>
            </a:r>
            <a:r>
              <a:rPr lang="en-US" sz="1900" dirty="0"/>
              <a:t>, y = </a:t>
            </a:r>
            <a:r>
              <a:rPr lang="en-US" sz="1900" dirty="0" err="1"/>
              <a:t>hwy</a:t>
            </a:r>
            <a:r>
              <a:rPr lang="en-US" sz="1900" dirty="0"/>
              <a:t>)) + </a:t>
            </a:r>
          </a:p>
          <a:p>
            <a:pPr>
              <a:spcBef>
                <a:spcPts val="600"/>
              </a:spcBef>
            </a:pPr>
            <a:r>
              <a:rPr lang="en-US" sz="1900" dirty="0" err="1"/>
              <a:t>geom_point</a:t>
            </a:r>
            <a:r>
              <a:rPr lang="en-US" sz="1900" dirty="0"/>
              <a:t>()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EA7D70-2327-D04B-86BB-E01682563DD2}"/>
              </a:ext>
            </a:extLst>
          </p:cNvPr>
          <p:cNvSpPr/>
          <p:nvPr/>
        </p:nvSpPr>
        <p:spPr>
          <a:xfrm>
            <a:off x="152400" y="3431297"/>
            <a:ext cx="6248400" cy="104160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900" dirty="0" err="1"/>
              <a:t>ggplot</a:t>
            </a:r>
            <a:r>
              <a:rPr lang="en-US" sz="1900" dirty="0"/>
              <a:t>(data = </a:t>
            </a:r>
            <a:r>
              <a:rPr lang="en-US" sz="1900" dirty="0" err="1"/>
              <a:t>mpg,mapping</a:t>
            </a:r>
            <a:r>
              <a:rPr lang="en-US" sz="1900" dirty="0"/>
              <a:t> = </a:t>
            </a:r>
            <a:r>
              <a:rPr lang="en-US" sz="1900" dirty="0" err="1"/>
              <a:t>aes</a:t>
            </a:r>
            <a:r>
              <a:rPr lang="en-US" sz="1900" dirty="0"/>
              <a:t>(x = </a:t>
            </a:r>
            <a:r>
              <a:rPr lang="en-US" sz="1900" dirty="0" err="1"/>
              <a:t>displ</a:t>
            </a:r>
            <a:r>
              <a:rPr lang="en-US" sz="1900" dirty="0"/>
              <a:t>, y = </a:t>
            </a:r>
            <a:r>
              <a:rPr lang="en-US" sz="1900" dirty="0" err="1"/>
              <a:t>hwy</a:t>
            </a:r>
            <a:r>
              <a:rPr lang="en-US" sz="1900" dirty="0"/>
              <a:t>)) + </a:t>
            </a:r>
          </a:p>
          <a:p>
            <a:pPr>
              <a:spcBef>
                <a:spcPts val="600"/>
              </a:spcBef>
            </a:pPr>
            <a:r>
              <a:rPr lang="en-US" sz="1900" dirty="0" err="1"/>
              <a:t>geom_smooth</a:t>
            </a:r>
            <a:r>
              <a:rPr lang="en-US" sz="1900" dirty="0"/>
              <a:t>()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E2BCEA-9195-9548-B69A-08883CD5C63E}"/>
              </a:ext>
            </a:extLst>
          </p:cNvPr>
          <p:cNvSpPr/>
          <p:nvPr/>
        </p:nvSpPr>
        <p:spPr>
          <a:xfrm>
            <a:off x="228600" y="5109993"/>
            <a:ext cx="5791200" cy="104160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900" dirty="0" err="1"/>
              <a:t>ggplot</a:t>
            </a:r>
            <a:r>
              <a:rPr lang="en-US" sz="1900" dirty="0"/>
              <a:t>(data = </a:t>
            </a:r>
            <a:r>
              <a:rPr lang="en-US" sz="1900" dirty="0" err="1"/>
              <a:t>mpg,mapping</a:t>
            </a:r>
            <a:r>
              <a:rPr lang="en-US" sz="1900" dirty="0"/>
              <a:t> = </a:t>
            </a:r>
            <a:r>
              <a:rPr lang="en-US" sz="1900" dirty="0" err="1"/>
              <a:t>aes</a:t>
            </a:r>
            <a:r>
              <a:rPr lang="en-US" sz="1900" dirty="0"/>
              <a:t>(x = </a:t>
            </a:r>
            <a:r>
              <a:rPr lang="en-US" sz="1900" dirty="0" err="1"/>
              <a:t>displ</a:t>
            </a:r>
            <a:r>
              <a:rPr lang="en-US" sz="1900" dirty="0"/>
              <a:t>, y = </a:t>
            </a:r>
            <a:r>
              <a:rPr lang="en-US" sz="1900" dirty="0" err="1"/>
              <a:t>hwy</a:t>
            </a:r>
            <a:r>
              <a:rPr lang="en-US" sz="1900" dirty="0"/>
              <a:t>, </a:t>
            </a:r>
            <a:r>
              <a:rPr lang="en-US" sz="1900" dirty="0" err="1"/>
              <a:t>linetype</a:t>
            </a:r>
            <a:r>
              <a:rPr lang="en-US" sz="1900" dirty="0"/>
              <a:t> = </a:t>
            </a:r>
            <a:r>
              <a:rPr lang="en-US" sz="1900" dirty="0" err="1"/>
              <a:t>drv</a:t>
            </a:r>
            <a:r>
              <a:rPr lang="en-US" sz="1900" dirty="0"/>
              <a:t>)) + </a:t>
            </a:r>
          </a:p>
          <a:p>
            <a:pPr>
              <a:spcBef>
                <a:spcPts val="600"/>
              </a:spcBef>
            </a:pPr>
            <a:r>
              <a:rPr lang="en-US" sz="1900" dirty="0" err="1"/>
              <a:t>geom_smooth</a:t>
            </a:r>
            <a:r>
              <a:rPr lang="en-US" sz="19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43616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C4BD5-4659-394B-A999-FC782F43D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Try It!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D06A2A-827B-3A47-9218-3566D3851680}"/>
              </a:ext>
            </a:extLst>
          </p:cNvPr>
          <p:cNvSpPr txBox="1">
            <a:spLocks/>
          </p:cNvSpPr>
          <p:nvPr/>
        </p:nvSpPr>
        <p:spPr>
          <a:xfrm>
            <a:off x="0" y="1752600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Now analyze city versus highway mpg</a:t>
            </a:r>
          </a:p>
          <a:p>
            <a:pPr lvl="1"/>
            <a:r>
              <a:rPr lang="en-US" sz="2000" dirty="0"/>
              <a:t>GOAL: Assess if there is evidence that the relationship between city and highway mpg is different based on the drive of the car (4 wheel, front or rear.) </a:t>
            </a:r>
          </a:p>
          <a:p>
            <a:pPr lvl="1"/>
            <a:r>
              <a:rPr lang="en-US" sz="2000" dirty="0"/>
              <a:t>Create a scatter plot with just the points.</a:t>
            </a:r>
          </a:p>
          <a:p>
            <a:pPr lvl="1"/>
            <a:r>
              <a:rPr lang="en-US" sz="2000" dirty="0"/>
              <a:t>Create a plot with just the smoothed line. </a:t>
            </a:r>
          </a:p>
          <a:p>
            <a:pPr lvl="1"/>
            <a:r>
              <a:rPr lang="en-US" sz="2000" dirty="0"/>
              <a:t>Create a plot that has a different line for each level of drive(</a:t>
            </a:r>
            <a:r>
              <a:rPr lang="en-US" sz="2000" dirty="0" err="1"/>
              <a:t>drv</a:t>
            </a:r>
            <a:r>
              <a:rPr lang="en-US" sz="2000" dirty="0"/>
              <a:t>).   </a:t>
            </a:r>
          </a:p>
          <a:p>
            <a:pPr lvl="1"/>
            <a:r>
              <a:rPr lang="en-US" sz="2000" dirty="0"/>
              <a:t>Create a plot that has the smoothed line and the points and designate the type of drive by color… in both the line and the points. </a:t>
            </a:r>
          </a:p>
          <a:p>
            <a:pPr lvl="1"/>
            <a:r>
              <a:rPr lang="en-US" sz="2000" dirty="0"/>
              <a:t>Create a plot that has the points and the smoothed line but the color designates the class of the car and the lines are differentiated by the drive variable.  </a:t>
            </a:r>
          </a:p>
        </p:txBody>
      </p:sp>
    </p:spTree>
    <p:extLst>
      <p:ext uri="{BB962C8B-B14F-4D97-AF65-F5344CB8AC3E}">
        <p14:creationId xmlns:p14="http://schemas.microsoft.com/office/powerpoint/2010/main" val="3590046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857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geom</a:t>
            </a:r>
            <a:r>
              <a:rPr lang="en-US" dirty="0"/>
              <a:t> You Try It Explanation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25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F4701-E7DA-9A4E-8946-21FC8300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3C7890-F8CE-5640-A06E-17C0ABDAB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18" y="1524000"/>
            <a:ext cx="3186563" cy="2139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F93274-A9A7-D046-984C-B5EFA73DE028}"/>
              </a:ext>
            </a:extLst>
          </p:cNvPr>
          <p:cNvSpPr/>
          <p:nvPr/>
        </p:nvSpPr>
        <p:spPr>
          <a:xfrm>
            <a:off x="3654898" y="3657600"/>
            <a:ext cx="19077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err="1"/>
              <a:t>hist</a:t>
            </a:r>
            <a:r>
              <a:rPr lang="en-US" sz="1200" dirty="0"/>
              <a:t>(</a:t>
            </a:r>
            <a:r>
              <a:rPr lang="en-US" sz="1200" dirty="0" err="1"/>
              <a:t>mpg$cty,col</a:t>
            </a:r>
            <a:r>
              <a:rPr lang="en-US" sz="1200" dirty="0"/>
              <a:t> = "blue")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C1B03C-5929-1F49-BDB4-87665FC7EDBC}"/>
              </a:ext>
            </a:extLst>
          </p:cNvPr>
          <p:cNvSpPr/>
          <p:nvPr/>
        </p:nvSpPr>
        <p:spPr>
          <a:xfrm>
            <a:off x="2653864" y="6338278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mpg %&gt;% </a:t>
            </a:r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(x = </a:t>
            </a:r>
            <a:r>
              <a:rPr lang="en-US" sz="1400" dirty="0" err="1"/>
              <a:t>cty</a:t>
            </a:r>
            <a:r>
              <a:rPr lang="en-US" sz="1400" dirty="0"/>
              <a:t>)) + </a:t>
            </a:r>
            <a:r>
              <a:rPr lang="en-US" sz="1400" dirty="0" err="1"/>
              <a:t>geom_histogram</a:t>
            </a:r>
            <a:r>
              <a:rPr lang="en-US" sz="1400" dirty="0"/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D209D-AA0E-F041-9989-52A247BD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562" y="4178366"/>
            <a:ext cx="3082452" cy="20700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68991C-6847-6B46-8901-697AFE7E868E}"/>
              </a:ext>
            </a:extLst>
          </p:cNvPr>
          <p:cNvSpPr txBox="1"/>
          <p:nvPr/>
        </p:nvSpPr>
        <p:spPr>
          <a:xfrm>
            <a:off x="6705600" y="4032250"/>
            <a:ext cx="2182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Serves the same purpose  as the “</a:t>
            </a:r>
            <a:r>
              <a:rPr lang="en-US" b="1" dirty="0"/>
              <a:t>pipe</a:t>
            </a:r>
            <a:r>
              <a:rPr lang="en-US" dirty="0"/>
              <a:t>” but </a:t>
            </a:r>
            <a:r>
              <a:rPr lang="en-US" dirty="0" err="1"/>
              <a:t>ggplot</a:t>
            </a:r>
            <a:r>
              <a:rPr lang="en-US" dirty="0"/>
              <a:t> was developed before the pipe!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A79AED-3AC6-504B-8186-9A0BA937C4A2}"/>
              </a:ext>
            </a:extLst>
          </p:cNvPr>
          <p:cNvCxnSpPr>
            <a:cxnSpLocks/>
          </p:cNvCxnSpPr>
          <p:nvPr/>
        </p:nvCxnSpPr>
        <p:spPr>
          <a:xfrm flipH="1">
            <a:off x="5244353" y="5485120"/>
            <a:ext cx="1461247" cy="9299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69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C4BD5-4659-394B-A999-FC782F43D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Try It!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D06A2A-827B-3A47-9218-3566D3851680}"/>
              </a:ext>
            </a:extLst>
          </p:cNvPr>
          <p:cNvSpPr txBox="1">
            <a:spLocks/>
          </p:cNvSpPr>
          <p:nvPr/>
        </p:nvSpPr>
        <p:spPr>
          <a:xfrm>
            <a:off x="0" y="1752600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Now analyze city versus highway mpg</a:t>
            </a:r>
          </a:p>
          <a:p>
            <a:pPr lvl="1"/>
            <a:r>
              <a:rPr lang="en-US" sz="2000" dirty="0"/>
              <a:t>GOAL: Assess if there is evidence that the relationship between city and highway mpg is different based on the drive of the car (4 wheel, front or rear.) </a:t>
            </a:r>
          </a:p>
          <a:p>
            <a:pPr lvl="1"/>
            <a:r>
              <a:rPr lang="en-US" sz="2000" dirty="0"/>
              <a:t>Create a scatter plot with just the points.</a:t>
            </a:r>
          </a:p>
          <a:p>
            <a:pPr lvl="1"/>
            <a:r>
              <a:rPr lang="en-US" sz="2000" dirty="0"/>
              <a:t>Create a plot with just the smoothed line. </a:t>
            </a:r>
          </a:p>
          <a:p>
            <a:pPr lvl="1"/>
            <a:r>
              <a:rPr lang="en-US" sz="2000" dirty="0"/>
              <a:t>Create a plot that has a different line for each level of drive(</a:t>
            </a:r>
            <a:r>
              <a:rPr lang="en-US" sz="2000" dirty="0" err="1"/>
              <a:t>drv</a:t>
            </a:r>
            <a:r>
              <a:rPr lang="en-US" sz="2000" dirty="0"/>
              <a:t>).   </a:t>
            </a:r>
          </a:p>
          <a:p>
            <a:pPr lvl="1"/>
            <a:r>
              <a:rPr lang="en-US" sz="2000" dirty="0"/>
              <a:t>Create a plot that has the smoothed line and the points and designate the type of drive by color… in both the line and the points. </a:t>
            </a:r>
          </a:p>
          <a:p>
            <a:pPr lvl="1"/>
            <a:r>
              <a:rPr lang="en-US" sz="2000" dirty="0"/>
              <a:t>Create a plot that has the points and the smoothed line but the color designates the class of the car and the lines are differentiated by the drive variable.  </a:t>
            </a:r>
          </a:p>
        </p:txBody>
      </p:sp>
    </p:spTree>
    <p:extLst>
      <p:ext uri="{BB962C8B-B14F-4D97-AF65-F5344CB8AC3E}">
        <p14:creationId xmlns:p14="http://schemas.microsoft.com/office/powerpoint/2010/main" val="3863525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FF9E-5917-DF4C-837E-81B9AC5D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geom_smooth</a:t>
            </a:r>
            <a:r>
              <a:rPr lang="en-US" dirty="0"/>
              <a:t>()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BC5138-EB9C-F34F-80E5-A142FBD39891}"/>
              </a:ext>
            </a:extLst>
          </p:cNvPr>
          <p:cNvSpPr/>
          <p:nvPr/>
        </p:nvSpPr>
        <p:spPr>
          <a:xfrm>
            <a:off x="457200" y="1600199"/>
            <a:ext cx="5638800" cy="70788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 err="1"/>
              <a:t>ggplot</a:t>
            </a:r>
            <a:r>
              <a:rPr lang="en-US" sz="2000" dirty="0"/>
              <a:t>(data = mpg) + </a:t>
            </a:r>
            <a:br>
              <a:rPr lang="en-US" sz="2000" dirty="0"/>
            </a:br>
            <a:r>
              <a:rPr lang="en-US" sz="2000" dirty="0" err="1"/>
              <a:t>geom_point</a:t>
            </a:r>
            <a:r>
              <a:rPr lang="en-US" sz="2000" dirty="0"/>
              <a:t>(mapping = </a:t>
            </a:r>
            <a:r>
              <a:rPr lang="en-US" sz="2000" dirty="0" err="1"/>
              <a:t>aes</a:t>
            </a:r>
            <a:r>
              <a:rPr lang="en-US" sz="2000" dirty="0"/>
              <a:t>(x = </a:t>
            </a:r>
            <a:r>
              <a:rPr lang="en-US" sz="2000" dirty="0" err="1"/>
              <a:t>hwy</a:t>
            </a:r>
            <a:r>
              <a:rPr lang="en-US" sz="2000" dirty="0"/>
              <a:t>, y = </a:t>
            </a:r>
            <a:r>
              <a:rPr lang="en-US" sz="2000" dirty="0" err="1"/>
              <a:t>cty</a:t>
            </a:r>
            <a:r>
              <a:rPr lang="en-US" sz="2000" dirty="0"/>
              <a:t>))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EA7D70-2327-D04B-86BB-E01682563DD2}"/>
              </a:ext>
            </a:extLst>
          </p:cNvPr>
          <p:cNvSpPr/>
          <p:nvPr/>
        </p:nvSpPr>
        <p:spPr>
          <a:xfrm>
            <a:off x="457200" y="3332605"/>
            <a:ext cx="5638800" cy="70788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 err="1"/>
              <a:t>ggplot</a:t>
            </a:r>
            <a:r>
              <a:rPr lang="en-US" sz="2000" dirty="0"/>
              <a:t>(data = mpg) + </a:t>
            </a:r>
            <a:br>
              <a:rPr lang="en-US" sz="2000" dirty="0"/>
            </a:br>
            <a:r>
              <a:rPr lang="en-US" sz="2000" dirty="0" err="1"/>
              <a:t>geom_smooth</a:t>
            </a:r>
            <a:r>
              <a:rPr lang="en-US" sz="2000" dirty="0"/>
              <a:t>(mapping = </a:t>
            </a:r>
            <a:r>
              <a:rPr lang="en-US" sz="2000" dirty="0" err="1"/>
              <a:t>aes</a:t>
            </a:r>
            <a:r>
              <a:rPr lang="en-US" sz="2000" dirty="0"/>
              <a:t>(x = </a:t>
            </a:r>
            <a:r>
              <a:rPr lang="en-US" sz="2000" dirty="0" err="1"/>
              <a:t>hwy</a:t>
            </a:r>
            <a:r>
              <a:rPr lang="en-US" sz="2000" dirty="0"/>
              <a:t>, y = </a:t>
            </a:r>
            <a:r>
              <a:rPr lang="en-US" sz="2000" dirty="0" err="1"/>
              <a:t>cty</a:t>
            </a:r>
            <a:r>
              <a:rPr lang="en-US" sz="2000" dirty="0"/>
              <a:t>))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E2BCEA-9195-9548-B69A-08883CD5C63E}"/>
              </a:ext>
            </a:extLst>
          </p:cNvPr>
          <p:cNvSpPr/>
          <p:nvPr/>
        </p:nvSpPr>
        <p:spPr>
          <a:xfrm>
            <a:off x="457201" y="5067042"/>
            <a:ext cx="5638800" cy="10156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 err="1"/>
              <a:t>ggplot</a:t>
            </a:r>
            <a:r>
              <a:rPr lang="en-US" sz="2000" dirty="0"/>
              <a:t>(data = mpg) + </a:t>
            </a:r>
            <a:br>
              <a:rPr lang="en-US" sz="2000" dirty="0"/>
            </a:br>
            <a:r>
              <a:rPr lang="en-US" sz="2000" dirty="0" err="1"/>
              <a:t>geom_smooth</a:t>
            </a:r>
            <a:r>
              <a:rPr lang="en-US" sz="2000" dirty="0"/>
              <a:t>(mapping = </a:t>
            </a:r>
            <a:r>
              <a:rPr lang="en-US" sz="2000" dirty="0" err="1"/>
              <a:t>aes</a:t>
            </a:r>
            <a:r>
              <a:rPr lang="en-US" sz="2000" dirty="0"/>
              <a:t>(x = </a:t>
            </a:r>
            <a:r>
              <a:rPr lang="en-US" sz="2000" dirty="0" err="1"/>
              <a:t>hwy</a:t>
            </a:r>
            <a:r>
              <a:rPr lang="en-US" sz="2000" dirty="0"/>
              <a:t>, y = </a:t>
            </a:r>
            <a:r>
              <a:rPr lang="en-US" sz="2000" dirty="0" err="1"/>
              <a:t>cty</a:t>
            </a:r>
            <a:r>
              <a:rPr lang="en-US" sz="2000" dirty="0"/>
              <a:t>, </a:t>
            </a:r>
            <a:r>
              <a:rPr lang="en-US" sz="2000" dirty="0" err="1"/>
              <a:t>linetype</a:t>
            </a:r>
            <a:r>
              <a:rPr lang="en-US" sz="2000" dirty="0"/>
              <a:t> = </a:t>
            </a:r>
            <a:r>
              <a:rPr lang="en-US" sz="2000" dirty="0" err="1"/>
              <a:t>drv</a:t>
            </a:r>
            <a:r>
              <a:rPr lang="en-US" sz="2000" dirty="0"/>
              <a:t>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2904B-26FA-8547-B9DA-B8CB8EA9B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734" y="1600199"/>
            <a:ext cx="2394566" cy="1611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0DB468-C6CD-5740-8E27-9422642FE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735" y="3332605"/>
            <a:ext cx="2394566" cy="1611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413F5E-6370-B740-9100-A8A05C536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298" y="5067042"/>
            <a:ext cx="2391550" cy="160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7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FF9E-5917-DF4C-837E-81B9AC5D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geom_smooth</a:t>
            </a:r>
            <a:r>
              <a:rPr lang="en-US" dirty="0"/>
              <a:t>()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E2BCEA-9195-9548-B69A-08883CD5C63E}"/>
              </a:ext>
            </a:extLst>
          </p:cNvPr>
          <p:cNvSpPr/>
          <p:nvPr/>
        </p:nvSpPr>
        <p:spPr>
          <a:xfrm>
            <a:off x="1215043" y="6008315"/>
            <a:ext cx="6713913" cy="61555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700" dirty="0" err="1"/>
              <a:t>ggplot</a:t>
            </a:r>
            <a:r>
              <a:rPr lang="en-US" sz="1700" dirty="0"/>
              <a:t>(data = mpg, color = </a:t>
            </a:r>
            <a:r>
              <a:rPr lang="en-US" sz="1700" dirty="0" err="1"/>
              <a:t>drv</a:t>
            </a:r>
            <a:r>
              <a:rPr lang="en-US" sz="1700" dirty="0"/>
              <a:t>) + </a:t>
            </a:r>
            <a:br>
              <a:rPr lang="en-US" sz="1700" dirty="0"/>
            </a:br>
            <a:r>
              <a:rPr lang="en-US" sz="1700" dirty="0" err="1"/>
              <a:t>geom_smooth</a:t>
            </a:r>
            <a:r>
              <a:rPr lang="en-US" sz="1700" dirty="0"/>
              <a:t>(mapping = </a:t>
            </a:r>
            <a:r>
              <a:rPr lang="en-US" sz="1700" dirty="0" err="1"/>
              <a:t>aes</a:t>
            </a:r>
            <a:r>
              <a:rPr lang="en-US" sz="1700" dirty="0"/>
              <a:t>(x = </a:t>
            </a:r>
            <a:r>
              <a:rPr lang="en-US" sz="1700" dirty="0" err="1"/>
              <a:t>hwy</a:t>
            </a:r>
            <a:r>
              <a:rPr lang="en-US" sz="1700" dirty="0"/>
              <a:t>, y = </a:t>
            </a:r>
            <a:r>
              <a:rPr lang="en-US" sz="1700" dirty="0" err="1"/>
              <a:t>cty</a:t>
            </a:r>
            <a:r>
              <a:rPr lang="en-US" sz="1700" dirty="0"/>
              <a:t>, </a:t>
            </a:r>
            <a:r>
              <a:rPr lang="en-US" sz="1700" dirty="0" err="1"/>
              <a:t>linetype</a:t>
            </a:r>
            <a:r>
              <a:rPr lang="en-US" sz="1700" dirty="0"/>
              <a:t> = </a:t>
            </a:r>
            <a:r>
              <a:rPr lang="en-US" sz="1700" dirty="0" err="1"/>
              <a:t>drv</a:t>
            </a:r>
            <a:r>
              <a:rPr lang="en-US" sz="1700" dirty="0"/>
              <a:t>))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A48F53-0C75-DC41-B2F4-A977CCDB9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996" y="1499558"/>
            <a:ext cx="6713913" cy="450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103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FF9E-5917-DF4C-837E-81B9AC5D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geom_smooth</a:t>
            </a:r>
            <a:r>
              <a:rPr lang="en-US" dirty="0"/>
              <a:t>()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478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ggplot</a:t>
            </a:r>
            <a:r>
              <a:rPr lang="en-US" sz="1800" dirty="0"/>
              <a:t>(data = mpg) +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geom_point</a:t>
            </a:r>
            <a:r>
              <a:rPr lang="en-US" sz="1800" dirty="0"/>
              <a:t>() +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geom_smooth</a:t>
            </a:r>
            <a:r>
              <a:rPr lang="en-US" sz="1800" dirty="0"/>
              <a:t>(mapping = </a:t>
            </a:r>
            <a:r>
              <a:rPr lang="en-US" sz="1800" dirty="0" err="1"/>
              <a:t>aes</a:t>
            </a:r>
            <a:r>
              <a:rPr lang="en-US" sz="1800" dirty="0"/>
              <a:t>(x = </a:t>
            </a:r>
            <a:r>
              <a:rPr lang="en-US" sz="1800" dirty="0" err="1"/>
              <a:t>hwy</a:t>
            </a:r>
            <a:r>
              <a:rPr lang="en-US" sz="1800" dirty="0"/>
              <a:t>, y = </a:t>
            </a:r>
            <a:r>
              <a:rPr lang="en-US" sz="1800" dirty="0" err="1"/>
              <a:t>cty</a:t>
            </a:r>
            <a:r>
              <a:rPr lang="en-US" sz="1800" dirty="0"/>
              <a:t>, </a:t>
            </a:r>
            <a:r>
              <a:rPr lang="en-US" sz="1800" dirty="0" err="1"/>
              <a:t>linetype</a:t>
            </a:r>
            <a:r>
              <a:rPr lang="en-US" sz="1800" dirty="0"/>
              <a:t> = </a:t>
            </a:r>
            <a:r>
              <a:rPr lang="en-US" sz="1800" dirty="0" err="1"/>
              <a:t>drv</a:t>
            </a:r>
            <a:r>
              <a:rPr lang="en-US" sz="1800" dirty="0"/>
              <a:t>, color = </a:t>
            </a:r>
            <a:r>
              <a:rPr lang="en-US" sz="1800" dirty="0" err="1"/>
              <a:t>drv</a:t>
            </a:r>
            <a:r>
              <a:rPr lang="en-US" sz="1800" dirty="0"/>
              <a:t>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# The </a:t>
            </a:r>
            <a:r>
              <a:rPr lang="en-US" sz="1800" dirty="0" err="1"/>
              <a:t>aes</a:t>
            </a:r>
            <a:r>
              <a:rPr lang="en-US" sz="1800" dirty="0"/>
              <a:t>() is just for </a:t>
            </a:r>
            <a:r>
              <a:rPr lang="en-US" sz="1800" dirty="0" err="1"/>
              <a:t>geom_smooth</a:t>
            </a:r>
            <a:r>
              <a:rPr lang="en-US" sz="1800" dirty="0"/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34C2A-D432-BC48-A675-A8F295BF6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24" y="4419600"/>
            <a:ext cx="6695553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4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0" grpI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9"/>
          <p:cNvSpPr txBox="1">
            <a:spLocks/>
          </p:cNvSpPr>
          <p:nvPr/>
        </p:nvSpPr>
        <p:spPr>
          <a:xfrm>
            <a:off x="457200" y="1600201"/>
            <a:ext cx="8305800" cy="144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#Global </a:t>
            </a:r>
            <a:r>
              <a:rPr lang="en-US" sz="1800" dirty="0" err="1"/>
              <a:t>aes</a:t>
            </a:r>
            <a:r>
              <a:rPr lang="en-US" sz="1800" dirty="0"/>
              <a:t>() ... one </a:t>
            </a:r>
            <a:r>
              <a:rPr lang="en-US" sz="1800" dirty="0" err="1"/>
              <a:t>aes</a:t>
            </a:r>
            <a:r>
              <a:rPr lang="en-US" sz="1800" dirty="0"/>
              <a:t> that applies to all layers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ggplot</a:t>
            </a:r>
            <a:r>
              <a:rPr lang="en-US" sz="1800" dirty="0"/>
              <a:t>(data = mpg, mapping = </a:t>
            </a:r>
            <a:r>
              <a:rPr lang="en-US" sz="1800" dirty="0" err="1"/>
              <a:t>aes</a:t>
            </a:r>
            <a:r>
              <a:rPr lang="en-US" sz="1800" dirty="0"/>
              <a:t>(x = </a:t>
            </a:r>
            <a:r>
              <a:rPr lang="en-US" sz="1800" dirty="0" err="1"/>
              <a:t>hwy</a:t>
            </a:r>
            <a:r>
              <a:rPr lang="en-US" sz="1800" dirty="0"/>
              <a:t>, y = </a:t>
            </a:r>
            <a:r>
              <a:rPr lang="en-US" sz="1800" dirty="0" err="1"/>
              <a:t>cty</a:t>
            </a:r>
            <a:r>
              <a:rPr lang="en-US" sz="1800" dirty="0"/>
              <a:t>, </a:t>
            </a:r>
            <a:r>
              <a:rPr lang="en-US" sz="1800" dirty="0" err="1"/>
              <a:t>linetype</a:t>
            </a:r>
            <a:r>
              <a:rPr lang="en-US" sz="1800" dirty="0"/>
              <a:t> = </a:t>
            </a:r>
            <a:r>
              <a:rPr lang="en-US" sz="1800" dirty="0" err="1"/>
              <a:t>drv</a:t>
            </a:r>
            <a:r>
              <a:rPr lang="en-US" sz="1800" dirty="0"/>
              <a:t>, color = </a:t>
            </a:r>
            <a:r>
              <a:rPr lang="en-US" sz="1800" dirty="0" err="1"/>
              <a:t>drv</a:t>
            </a:r>
            <a:r>
              <a:rPr lang="en-US" sz="1800" dirty="0"/>
              <a:t>)) +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geom_point</a:t>
            </a:r>
            <a:r>
              <a:rPr lang="en-US" sz="1800" dirty="0"/>
              <a:t>() +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geom_smooth</a:t>
            </a:r>
            <a:r>
              <a:rPr lang="en-US" sz="1800" dirty="0"/>
              <a:t>()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BFF9E-5917-DF4C-837E-81B9AC5D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geom_smooth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9EEAF-3C22-6945-8324-F8424C040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3153834"/>
            <a:ext cx="5334000" cy="358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1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FF9E-5917-DF4C-837E-81B9AC5D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geom_smooth</a:t>
            </a:r>
            <a:r>
              <a:rPr lang="en-US" dirty="0"/>
              <a:t>()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410812"/>
            <a:ext cx="8229600" cy="14478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#Individual </a:t>
            </a:r>
            <a:r>
              <a:rPr lang="en-US" sz="1800" dirty="0" err="1"/>
              <a:t>aes</a:t>
            </a:r>
            <a:r>
              <a:rPr lang="en-US" sz="1800" dirty="0"/>
              <a:t>() …. an aesthetic for each layer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ggplot</a:t>
            </a:r>
            <a:r>
              <a:rPr lang="en-US" sz="1800" dirty="0"/>
              <a:t>(data = mpg) +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geom_point</a:t>
            </a:r>
            <a:r>
              <a:rPr lang="en-US" sz="1800" dirty="0"/>
              <a:t>(mapping = </a:t>
            </a:r>
            <a:r>
              <a:rPr lang="en-US" sz="1800" dirty="0" err="1"/>
              <a:t>aes</a:t>
            </a:r>
            <a:r>
              <a:rPr lang="en-US" sz="1800" dirty="0"/>
              <a:t>(x = </a:t>
            </a:r>
            <a:r>
              <a:rPr lang="en-US" sz="1800" dirty="0" err="1"/>
              <a:t>hwy</a:t>
            </a:r>
            <a:r>
              <a:rPr lang="en-US" sz="1800" dirty="0"/>
              <a:t>, y = </a:t>
            </a:r>
            <a:r>
              <a:rPr lang="en-US" sz="1800" dirty="0" err="1"/>
              <a:t>cty</a:t>
            </a:r>
            <a:r>
              <a:rPr lang="en-US" sz="1800" dirty="0"/>
              <a:t>, color = class)) +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geom_smooth</a:t>
            </a:r>
            <a:r>
              <a:rPr lang="en-US" sz="1800" dirty="0"/>
              <a:t>(mapping = </a:t>
            </a:r>
            <a:r>
              <a:rPr lang="en-US" sz="1800" dirty="0" err="1"/>
              <a:t>aes</a:t>
            </a:r>
            <a:r>
              <a:rPr lang="en-US" sz="1800" dirty="0"/>
              <a:t>(x = </a:t>
            </a:r>
            <a:r>
              <a:rPr lang="en-US" sz="1800" dirty="0" err="1"/>
              <a:t>hwy</a:t>
            </a:r>
            <a:r>
              <a:rPr lang="en-US" sz="1800" dirty="0"/>
              <a:t>, y = </a:t>
            </a:r>
            <a:r>
              <a:rPr lang="en-US" sz="1800" dirty="0" err="1"/>
              <a:t>cty</a:t>
            </a:r>
            <a:r>
              <a:rPr lang="en-US" sz="1800" dirty="0"/>
              <a:t>, </a:t>
            </a:r>
            <a:r>
              <a:rPr lang="en-US" sz="1800" dirty="0" err="1"/>
              <a:t>linetype</a:t>
            </a:r>
            <a:r>
              <a:rPr lang="en-US" sz="1800" dirty="0"/>
              <a:t> = </a:t>
            </a:r>
            <a:r>
              <a:rPr lang="en-US" sz="1800" dirty="0" err="1"/>
              <a:t>drv</a:t>
            </a:r>
            <a:r>
              <a:rPr lang="en-US" sz="1800" dirty="0"/>
              <a:t>, color = </a:t>
            </a:r>
            <a:r>
              <a:rPr lang="en-US" sz="1800" dirty="0" err="1"/>
              <a:t>drv</a:t>
            </a:r>
            <a:r>
              <a:rPr lang="en-US" sz="1800" dirty="0"/>
              <a:t>))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36053-17F5-304F-8A58-BD680D5F9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830" y="2934812"/>
            <a:ext cx="5376341" cy="361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3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FF9E-5917-DF4C-837E-81B9AC5D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to Goal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36053-17F5-304F-8A58-BD680D5F9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829" y="1524000"/>
            <a:ext cx="5376341" cy="36183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FAADDF-77D9-BA44-AD71-2B9EA5783C8A}"/>
              </a:ext>
            </a:extLst>
          </p:cNvPr>
          <p:cNvSpPr/>
          <p:nvPr/>
        </p:nvSpPr>
        <p:spPr>
          <a:xfrm>
            <a:off x="-457200" y="5173166"/>
            <a:ext cx="96012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900" dirty="0"/>
              <a:t>GOAL: Assess if there is evidence that the relationship between city and highway mpg is different based on the drive of the car (4 wheel, front or rear.)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6C0FC7-7F8E-3849-BE12-412DE998DA57}"/>
              </a:ext>
            </a:extLst>
          </p:cNvPr>
          <p:cNvSpPr/>
          <p:nvPr/>
        </p:nvSpPr>
        <p:spPr>
          <a:xfrm>
            <a:off x="-457200" y="6019800"/>
            <a:ext cx="9677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900" i="1" dirty="0"/>
              <a:t>Judging from the Loess curves, there is not sufficient evidence to suggest the relationship between highway and city mpg is different based on the drive of the car. </a:t>
            </a:r>
          </a:p>
        </p:txBody>
      </p:sp>
    </p:spTree>
    <p:extLst>
      <p:ext uri="{BB962C8B-B14F-4D97-AF65-F5344CB8AC3E}">
        <p14:creationId xmlns:p14="http://schemas.microsoft.com/office/powerpoint/2010/main" val="81926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023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Labels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66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23A2-3966-FC4D-A1A2-D3FB88C1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The Extended Graphing Template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E73210-FA8C-1C44-BF5A-180141A7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5640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 err="1"/>
              <a:t>ggplot</a:t>
            </a:r>
            <a:r>
              <a:rPr lang="en-US" sz="2000" dirty="0"/>
              <a:t>(data = &lt;DATA&gt;, mapping = </a:t>
            </a:r>
            <a:r>
              <a:rPr lang="en-US" sz="2000" dirty="0" err="1"/>
              <a:t>aes</a:t>
            </a:r>
            <a:r>
              <a:rPr lang="en-US" sz="2000" dirty="0"/>
              <a:t>(&lt;MAPPINGS&gt;)) +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&lt;GEOM_FUNCTION&gt;() +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&lt;LABLE_FUNCTION&gt;()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B3AE1D-7587-4748-AD49-6FFBD761315B}"/>
              </a:ext>
            </a:extLst>
          </p:cNvPr>
          <p:cNvSpPr/>
          <p:nvPr/>
        </p:nvSpPr>
        <p:spPr>
          <a:xfrm>
            <a:off x="457200" y="5312770"/>
            <a:ext cx="8229600" cy="145015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 err="1"/>
              <a:t>ggplot</a:t>
            </a:r>
            <a:r>
              <a:rPr lang="en-US" dirty="0"/>
              <a:t>(data = mpg, </a:t>
            </a:r>
            <a:r>
              <a:rPr lang="en-US" dirty="0" err="1"/>
              <a:t>aes</a:t>
            </a:r>
            <a:r>
              <a:rPr lang="en-US" dirty="0"/>
              <a:t>(x = class, y = </a:t>
            </a:r>
            <a:r>
              <a:rPr lang="en-US" dirty="0" err="1"/>
              <a:t>cty</a:t>
            </a:r>
            <a:r>
              <a:rPr lang="en-US" dirty="0"/>
              <a:t>)) + </a:t>
            </a:r>
            <a:br>
              <a:rPr lang="en-US" dirty="0"/>
            </a:br>
            <a:r>
              <a:rPr lang="en-US" dirty="0" err="1"/>
              <a:t>geom_boxplot</a:t>
            </a:r>
            <a:r>
              <a:rPr lang="en-US" dirty="0"/>
              <a:t>() + </a:t>
            </a:r>
            <a:br>
              <a:rPr lang="en-US" dirty="0"/>
            </a:br>
            <a:r>
              <a:rPr lang="en-US" dirty="0" err="1"/>
              <a:t>ggtitle</a:t>
            </a:r>
            <a:r>
              <a:rPr lang="en-US" dirty="0"/>
              <a:t>("Boxplot of City MPG v. Class") + </a:t>
            </a:r>
            <a:br>
              <a:rPr lang="en-US" dirty="0"/>
            </a:br>
            <a:r>
              <a:rPr lang="en-US" dirty="0" err="1"/>
              <a:t>xlab</a:t>
            </a:r>
            <a:r>
              <a:rPr lang="en-US" dirty="0"/>
              <a:t>("Class") + </a:t>
            </a:r>
            <a:r>
              <a:rPr lang="en-US" dirty="0" err="1"/>
              <a:t>ylab</a:t>
            </a:r>
            <a:r>
              <a:rPr lang="en-US" dirty="0"/>
              <a:t>("City MPG")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2CF27-360C-5B42-BA72-8B55EE552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198" y="2832808"/>
            <a:ext cx="3571605" cy="240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63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F4701-E7DA-9A4E-8946-21FC8300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3A50A-58A0-3F43-AF22-5C0C32762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524000"/>
            <a:ext cx="3082452" cy="20700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F28459-5FF6-C346-8108-49749DA8DE4C}"/>
              </a:ext>
            </a:extLst>
          </p:cNvPr>
          <p:cNvSpPr/>
          <p:nvPr/>
        </p:nvSpPr>
        <p:spPr>
          <a:xfrm>
            <a:off x="2031717" y="3624669"/>
            <a:ext cx="50361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boxplot(</a:t>
            </a:r>
            <a:r>
              <a:rPr lang="en-US" sz="1200" dirty="0" err="1"/>
              <a:t>cty~class</a:t>
            </a:r>
            <a:r>
              <a:rPr lang="en-US" sz="1200" dirty="0"/>
              <a:t>, data= mpg, main = "Boxplot: City MPG v. Class")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583D49-965C-2E4F-8FB7-99FDD8DE43CC}"/>
              </a:ext>
            </a:extLst>
          </p:cNvPr>
          <p:cNvSpPr/>
          <p:nvPr/>
        </p:nvSpPr>
        <p:spPr>
          <a:xfrm>
            <a:off x="1371600" y="6324599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mpg %&gt;% </a:t>
            </a:r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(x = class, y = </a:t>
            </a:r>
            <a:r>
              <a:rPr lang="en-US" sz="1400" dirty="0" err="1"/>
              <a:t>cty</a:t>
            </a:r>
            <a:r>
              <a:rPr lang="en-US" sz="1400" dirty="0"/>
              <a:t>)) + </a:t>
            </a:r>
            <a:r>
              <a:rPr lang="en-US" sz="1400" dirty="0" err="1"/>
              <a:t>geom_boxplot</a:t>
            </a:r>
            <a:r>
              <a:rPr lang="en-US" sz="1400" dirty="0"/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1853D-316C-DB4C-B934-C87E01F42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5" y="4079024"/>
            <a:ext cx="3079750" cy="20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23A2-3966-FC4D-A1A2-D3FB88C1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The Extended Graphing Template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E73210-FA8C-1C44-BF5A-180141A7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15640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 err="1"/>
              <a:t>ggplot</a:t>
            </a:r>
            <a:r>
              <a:rPr lang="en-US" sz="2000" dirty="0"/>
              <a:t>(data = &lt;DATA&gt;, mapping = </a:t>
            </a:r>
            <a:r>
              <a:rPr lang="en-US" sz="2000" dirty="0" err="1"/>
              <a:t>aes</a:t>
            </a:r>
            <a:r>
              <a:rPr lang="en-US" sz="2000" dirty="0"/>
              <a:t>(&lt;MAPPINGS&gt;)) +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&lt;GEOM_FUNCTION&gt;() +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&lt;LABLE_FUNCTION&gt;()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B3AE1D-7587-4748-AD49-6FFBD761315B}"/>
              </a:ext>
            </a:extLst>
          </p:cNvPr>
          <p:cNvSpPr/>
          <p:nvPr/>
        </p:nvSpPr>
        <p:spPr>
          <a:xfrm>
            <a:off x="437147" y="5257800"/>
            <a:ext cx="8229600" cy="145015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/>
              <a:t>#Individual </a:t>
            </a:r>
            <a:r>
              <a:rPr lang="en-US" dirty="0" err="1"/>
              <a:t>aes</a:t>
            </a:r>
            <a:r>
              <a:rPr lang="en-US" dirty="0"/>
              <a:t>() …. an aesthetic for each layer</a:t>
            </a:r>
          </a:p>
          <a:p>
            <a:r>
              <a:rPr lang="en-US" dirty="0" err="1"/>
              <a:t>ggplot</a:t>
            </a:r>
            <a:r>
              <a:rPr lang="en-US" dirty="0"/>
              <a:t>(data = mpg) + </a:t>
            </a:r>
          </a:p>
          <a:p>
            <a:r>
              <a:rPr lang="en-US" dirty="0" err="1"/>
              <a:t>geom_point</a:t>
            </a:r>
            <a:r>
              <a:rPr lang="en-US" dirty="0"/>
              <a:t>(mapping =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hwy</a:t>
            </a:r>
            <a:r>
              <a:rPr lang="en-US" dirty="0"/>
              <a:t>, y = </a:t>
            </a:r>
            <a:r>
              <a:rPr lang="en-US" dirty="0" err="1"/>
              <a:t>cty</a:t>
            </a:r>
            <a:r>
              <a:rPr lang="en-US" dirty="0"/>
              <a:t>, color = class)) +</a:t>
            </a:r>
          </a:p>
          <a:p>
            <a:r>
              <a:rPr lang="en-US" dirty="0" err="1"/>
              <a:t>geom_smooth</a:t>
            </a:r>
            <a:r>
              <a:rPr lang="en-US" dirty="0"/>
              <a:t>(mapping =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hwy</a:t>
            </a:r>
            <a:r>
              <a:rPr lang="en-US" dirty="0"/>
              <a:t>, y = </a:t>
            </a:r>
            <a:r>
              <a:rPr lang="en-US" dirty="0" err="1"/>
              <a:t>cty</a:t>
            </a:r>
            <a:r>
              <a:rPr lang="en-US" dirty="0"/>
              <a:t>, </a:t>
            </a:r>
            <a:r>
              <a:rPr lang="en-US" dirty="0" err="1"/>
              <a:t>linetype</a:t>
            </a:r>
            <a:r>
              <a:rPr lang="en-US" dirty="0"/>
              <a:t> = </a:t>
            </a:r>
            <a:r>
              <a:rPr lang="en-US" dirty="0" err="1"/>
              <a:t>drv</a:t>
            </a:r>
            <a:r>
              <a:rPr lang="en-US" dirty="0"/>
              <a:t>, color = </a:t>
            </a:r>
            <a:r>
              <a:rPr lang="en-US" dirty="0" err="1"/>
              <a:t>drv</a:t>
            </a:r>
            <a:r>
              <a:rPr lang="en-US" dirty="0"/>
              <a:t>)) + </a:t>
            </a:r>
            <a:r>
              <a:rPr lang="en-US" dirty="0" err="1"/>
              <a:t>ggtitle</a:t>
            </a:r>
            <a:r>
              <a:rPr lang="en-US" dirty="0"/>
              <a:t>("City v. Highway MPG") + </a:t>
            </a:r>
            <a:r>
              <a:rPr lang="en-US" dirty="0" err="1"/>
              <a:t>xlab</a:t>
            </a:r>
            <a:r>
              <a:rPr lang="en-US" dirty="0"/>
              <a:t>("Highway MPG") + </a:t>
            </a:r>
            <a:r>
              <a:rPr lang="en-US" dirty="0" err="1"/>
              <a:t>ylab</a:t>
            </a:r>
            <a:r>
              <a:rPr lang="en-US" dirty="0"/>
              <a:t>("City MPG")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B0077-B276-4D4E-99D9-63039F77D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399" y="2026004"/>
            <a:ext cx="5397047" cy="307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98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1023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Facets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136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23A2-3966-FC4D-A1A2-D3FB88C1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The Extended Graphing Template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E73210-FA8C-1C44-BF5A-180141A7E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ggplot</a:t>
            </a:r>
            <a:r>
              <a:rPr lang="en-US" dirty="0"/>
              <a:t>(data = &lt;DATA&gt;, mapping = </a:t>
            </a:r>
            <a:r>
              <a:rPr lang="en-US" dirty="0" err="1"/>
              <a:t>aes</a:t>
            </a:r>
            <a:r>
              <a:rPr lang="en-US" dirty="0"/>
              <a:t>(&lt;MAPPINGS&gt;)) +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&lt;GEOM_FUNCTION&gt;() +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&lt;LABLE_FUNCTION&gt;() +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&lt;FACET_FUNCTION() +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655435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FF9E-5917-DF4C-837E-81B9AC5D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facet_wrap</a:t>
            </a:r>
            <a:r>
              <a:rPr lang="en-US" dirty="0"/>
              <a:t>()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4779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#Individual </a:t>
            </a:r>
            <a:r>
              <a:rPr lang="en-US" sz="1800" dirty="0" err="1"/>
              <a:t>aes</a:t>
            </a:r>
            <a:r>
              <a:rPr lang="en-US" sz="1800" dirty="0"/>
              <a:t>() …. an aesthetic for each layer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ggplot</a:t>
            </a:r>
            <a:r>
              <a:rPr lang="en-US" sz="1800" dirty="0"/>
              <a:t>(data = mpg) +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geom_point</a:t>
            </a:r>
            <a:r>
              <a:rPr lang="en-US" sz="1800" dirty="0"/>
              <a:t>(mapping = </a:t>
            </a:r>
            <a:r>
              <a:rPr lang="en-US" sz="1800" dirty="0" err="1"/>
              <a:t>aes</a:t>
            </a:r>
            <a:r>
              <a:rPr lang="en-US" sz="1800" dirty="0"/>
              <a:t>(x = </a:t>
            </a:r>
            <a:r>
              <a:rPr lang="en-US" sz="1800" dirty="0" err="1"/>
              <a:t>hwy</a:t>
            </a:r>
            <a:r>
              <a:rPr lang="en-US" sz="1800" dirty="0"/>
              <a:t>, y = </a:t>
            </a:r>
            <a:r>
              <a:rPr lang="en-US" sz="1800" dirty="0" err="1"/>
              <a:t>cty</a:t>
            </a:r>
            <a:r>
              <a:rPr lang="en-US" sz="1800" dirty="0"/>
              <a:t>, color = class)) +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geom_smooth</a:t>
            </a:r>
            <a:r>
              <a:rPr lang="en-US" sz="1800" dirty="0"/>
              <a:t>(mapping = </a:t>
            </a:r>
            <a:r>
              <a:rPr lang="en-US" sz="1800" dirty="0" err="1"/>
              <a:t>aes</a:t>
            </a:r>
            <a:r>
              <a:rPr lang="en-US" sz="1800" dirty="0"/>
              <a:t>(x = </a:t>
            </a:r>
            <a:r>
              <a:rPr lang="en-US" sz="1800" dirty="0" err="1"/>
              <a:t>hwy</a:t>
            </a:r>
            <a:r>
              <a:rPr lang="en-US" sz="1800" dirty="0"/>
              <a:t>, y = </a:t>
            </a:r>
            <a:r>
              <a:rPr lang="en-US" sz="1800" dirty="0" err="1"/>
              <a:t>cty</a:t>
            </a:r>
            <a:r>
              <a:rPr lang="en-US" sz="1800" dirty="0"/>
              <a:t>, </a:t>
            </a:r>
            <a:r>
              <a:rPr lang="en-US" sz="1800" dirty="0" err="1"/>
              <a:t>linetype</a:t>
            </a:r>
            <a:r>
              <a:rPr lang="en-US" sz="1800" dirty="0"/>
              <a:t> = </a:t>
            </a:r>
            <a:r>
              <a:rPr lang="en-US" sz="1800" dirty="0" err="1"/>
              <a:t>drv</a:t>
            </a:r>
            <a:r>
              <a:rPr lang="en-US" sz="1800" dirty="0"/>
              <a:t>, color = </a:t>
            </a:r>
            <a:r>
              <a:rPr lang="en-US" sz="1800" dirty="0" err="1"/>
              <a:t>drv</a:t>
            </a:r>
            <a:r>
              <a:rPr lang="en-US" sz="1800" dirty="0"/>
              <a:t>))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36053-17F5-304F-8A58-BD680D5F9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124202"/>
            <a:ext cx="5486400" cy="369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668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6EF29-4FEA-2343-98D8-9F4848D56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facet_wrap</a:t>
            </a:r>
            <a:r>
              <a:rPr lang="en-US" dirty="0"/>
              <a:t>()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478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ggplot</a:t>
            </a:r>
            <a:r>
              <a:rPr lang="en-US" sz="1800" dirty="0"/>
              <a:t>(data = mpg) +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geom_point</a:t>
            </a:r>
            <a:r>
              <a:rPr lang="en-US" sz="1800" dirty="0"/>
              <a:t>(mapping = </a:t>
            </a:r>
            <a:r>
              <a:rPr lang="en-US" sz="1800" dirty="0" err="1"/>
              <a:t>aes</a:t>
            </a:r>
            <a:r>
              <a:rPr lang="en-US" sz="1800" dirty="0"/>
              <a:t>(x = </a:t>
            </a:r>
            <a:r>
              <a:rPr lang="en-US" sz="1800" dirty="0" err="1"/>
              <a:t>hwy</a:t>
            </a:r>
            <a:r>
              <a:rPr lang="en-US" sz="1800" dirty="0"/>
              <a:t>, y = </a:t>
            </a:r>
            <a:r>
              <a:rPr lang="en-US" sz="1800" dirty="0" err="1"/>
              <a:t>cty</a:t>
            </a:r>
            <a:r>
              <a:rPr lang="en-US" sz="1800" dirty="0"/>
              <a:t>, color = class)) +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geom_smooth</a:t>
            </a:r>
            <a:r>
              <a:rPr lang="en-US" sz="1800" dirty="0"/>
              <a:t>(mapping = </a:t>
            </a:r>
            <a:r>
              <a:rPr lang="en-US" sz="1800" dirty="0" err="1"/>
              <a:t>aes</a:t>
            </a:r>
            <a:r>
              <a:rPr lang="en-US" sz="1800" dirty="0"/>
              <a:t>(x = </a:t>
            </a:r>
            <a:r>
              <a:rPr lang="en-US" sz="1800" dirty="0" err="1"/>
              <a:t>hwy</a:t>
            </a:r>
            <a:r>
              <a:rPr lang="en-US" sz="1800" dirty="0"/>
              <a:t>, y = </a:t>
            </a:r>
            <a:r>
              <a:rPr lang="en-US" sz="1800" dirty="0" err="1"/>
              <a:t>cty</a:t>
            </a:r>
            <a:r>
              <a:rPr lang="en-US" sz="1800" dirty="0"/>
              <a:t>, </a:t>
            </a:r>
            <a:r>
              <a:rPr lang="en-US" sz="1800" dirty="0" err="1"/>
              <a:t>linetype</a:t>
            </a:r>
            <a:r>
              <a:rPr lang="en-US" sz="1800" dirty="0"/>
              <a:t> = </a:t>
            </a:r>
            <a:r>
              <a:rPr lang="en-US" sz="1800" dirty="0" err="1"/>
              <a:t>drv</a:t>
            </a:r>
            <a:r>
              <a:rPr lang="en-US" sz="1800" dirty="0"/>
              <a:t>)) +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 err="1"/>
              <a:t>facet_wrap</a:t>
            </a:r>
            <a:r>
              <a:rPr lang="en-US" sz="1800" b="1" dirty="0"/>
              <a:t>(~class)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97E7A-417D-CF42-B01C-97337DAFB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124201"/>
            <a:ext cx="5638800" cy="36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3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6EF29-4FEA-2343-98D8-9F4848D56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facet_wrap</a:t>
            </a:r>
            <a:r>
              <a:rPr lang="en-US" dirty="0"/>
              <a:t>()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478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ggplot</a:t>
            </a:r>
            <a:r>
              <a:rPr lang="en-US" sz="1800" dirty="0"/>
              <a:t>(data = mpg) +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geom_point</a:t>
            </a:r>
            <a:r>
              <a:rPr lang="en-US" sz="1800" dirty="0"/>
              <a:t>(mapping = </a:t>
            </a:r>
            <a:r>
              <a:rPr lang="en-US" sz="1800" dirty="0" err="1"/>
              <a:t>aes</a:t>
            </a:r>
            <a:r>
              <a:rPr lang="en-US" sz="1800" dirty="0"/>
              <a:t>(x = </a:t>
            </a:r>
            <a:r>
              <a:rPr lang="en-US" sz="1800" dirty="0" err="1"/>
              <a:t>hwy</a:t>
            </a:r>
            <a:r>
              <a:rPr lang="en-US" sz="1800" dirty="0"/>
              <a:t>, y = </a:t>
            </a:r>
            <a:r>
              <a:rPr lang="en-US" sz="1800" dirty="0" err="1"/>
              <a:t>cty</a:t>
            </a:r>
            <a:r>
              <a:rPr lang="en-US" sz="1800" dirty="0"/>
              <a:t>, color = </a:t>
            </a:r>
            <a:r>
              <a:rPr lang="en-US" sz="1800" dirty="0" err="1"/>
              <a:t>drv</a:t>
            </a:r>
            <a:r>
              <a:rPr lang="en-US" sz="1800" dirty="0"/>
              <a:t>)) +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geom_smooth</a:t>
            </a:r>
            <a:r>
              <a:rPr lang="en-US" sz="1800" dirty="0"/>
              <a:t>(mapping = </a:t>
            </a:r>
            <a:r>
              <a:rPr lang="en-US" sz="1800" dirty="0" err="1"/>
              <a:t>aes</a:t>
            </a:r>
            <a:r>
              <a:rPr lang="en-US" sz="1800" dirty="0"/>
              <a:t>(x = </a:t>
            </a:r>
            <a:r>
              <a:rPr lang="en-US" sz="1800" dirty="0" err="1"/>
              <a:t>hwy</a:t>
            </a:r>
            <a:r>
              <a:rPr lang="en-US" sz="1800" dirty="0"/>
              <a:t>, y = </a:t>
            </a:r>
            <a:r>
              <a:rPr lang="en-US" sz="1800" dirty="0" err="1"/>
              <a:t>cty</a:t>
            </a:r>
            <a:r>
              <a:rPr lang="en-US" sz="1800" dirty="0"/>
              <a:t>, </a:t>
            </a:r>
            <a:r>
              <a:rPr lang="en-US" sz="1800" dirty="0" err="1"/>
              <a:t>linetype</a:t>
            </a:r>
            <a:r>
              <a:rPr lang="en-US" sz="1800" dirty="0"/>
              <a:t> = </a:t>
            </a:r>
            <a:r>
              <a:rPr lang="en-US" sz="1800" dirty="0" err="1"/>
              <a:t>drv</a:t>
            </a:r>
            <a:r>
              <a:rPr lang="en-US" sz="1800" dirty="0"/>
              <a:t>)) +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 err="1"/>
              <a:t>facet_wrap</a:t>
            </a:r>
            <a:r>
              <a:rPr lang="en-US" sz="1800" b="1" dirty="0"/>
              <a:t>(~class)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BAD50-E010-7D4A-A164-88DC31751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124201"/>
            <a:ext cx="5638800" cy="36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2573-6373-8D4F-9A0F-03AA9FD4F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facet_grid</a:t>
            </a:r>
            <a:r>
              <a:rPr lang="en-US" dirty="0"/>
              <a:t>()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478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ggplot</a:t>
            </a:r>
            <a:r>
              <a:rPr lang="en-US" sz="1800" dirty="0"/>
              <a:t>(data = mpg) +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geom_point</a:t>
            </a:r>
            <a:r>
              <a:rPr lang="en-US" sz="1800" dirty="0"/>
              <a:t>(mapping = </a:t>
            </a:r>
            <a:r>
              <a:rPr lang="en-US" sz="1800" dirty="0" err="1"/>
              <a:t>aes</a:t>
            </a:r>
            <a:r>
              <a:rPr lang="en-US" sz="1800" dirty="0"/>
              <a:t>(x = </a:t>
            </a:r>
            <a:r>
              <a:rPr lang="en-US" sz="1800" dirty="0" err="1"/>
              <a:t>hwy</a:t>
            </a:r>
            <a:r>
              <a:rPr lang="en-US" sz="1800" dirty="0"/>
              <a:t>, y = </a:t>
            </a:r>
            <a:r>
              <a:rPr lang="en-US" sz="1800" dirty="0" err="1"/>
              <a:t>cty</a:t>
            </a:r>
            <a:r>
              <a:rPr lang="en-US" sz="1800" dirty="0"/>
              <a:t>, color = </a:t>
            </a:r>
            <a:r>
              <a:rPr lang="en-US" sz="1800" dirty="0" err="1"/>
              <a:t>drv</a:t>
            </a:r>
            <a:r>
              <a:rPr lang="en-US" sz="1800" dirty="0"/>
              <a:t>)) +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geom_smooth</a:t>
            </a:r>
            <a:r>
              <a:rPr lang="en-US" sz="1800" dirty="0"/>
              <a:t>(mapping = </a:t>
            </a:r>
            <a:r>
              <a:rPr lang="en-US" sz="1800" dirty="0" err="1"/>
              <a:t>aes</a:t>
            </a:r>
            <a:r>
              <a:rPr lang="en-US" sz="1800" dirty="0"/>
              <a:t>(x = </a:t>
            </a:r>
            <a:r>
              <a:rPr lang="en-US" sz="1800" dirty="0" err="1"/>
              <a:t>hwy</a:t>
            </a:r>
            <a:r>
              <a:rPr lang="en-US" sz="1800" dirty="0"/>
              <a:t>, y = </a:t>
            </a:r>
            <a:r>
              <a:rPr lang="en-US" sz="1800" dirty="0" err="1"/>
              <a:t>cty</a:t>
            </a:r>
            <a:r>
              <a:rPr lang="en-US" sz="1800" dirty="0"/>
              <a:t>, </a:t>
            </a:r>
            <a:r>
              <a:rPr lang="en-US" sz="1800" dirty="0" err="1"/>
              <a:t>linetype</a:t>
            </a:r>
            <a:r>
              <a:rPr lang="en-US" sz="1800" dirty="0"/>
              <a:t> = </a:t>
            </a:r>
            <a:r>
              <a:rPr lang="en-US" sz="1800" dirty="0" err="1"/>
              <a:t>drv</a:t>
            </a:r>
            <a:r>
              <a:rPr lang="en-US" sz="1800" dirty="0"/>
              <a:t>)) +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 err="1"/>
              <a:t>facet_grid</a:t>
            </a:r>
            <a:r>
              <a:rPr lang="en-US" sz="1800" b="1" dirty="0"/>
              <a:t>(</a:t>
            </a:r>
            <a:r>
              <a:rPr lang="en-US" sz="1800" b="1" dirty="0" err="1"/>
              <a:t>drv~class</a:t>
            </a:r>
            <a:r>
              <a:rPr lang="en-US" sz="1800" b="1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D4EF2-E610-254D-B187-CE0C13F43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124202"/>
            <a:ext cx="5638800" cy="36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8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2573-6373-8D4F-9A0F-03AA9FD4F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facet_grid</a:t>
            </a:r>
            <a:r>
              <a:rPr lang="en-US" dirty="0"/>
              <a:t>(): Other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1919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 err="1"/>
              <a:t>ggplot</a:t>
            </a:r>
            <a:r>
              <a:rPr lang="en-US" sz="2000" dirty="0"/>
              <a:t>(data = mpg, </a:t>
            </a:r>
            <a:r>
              <a:rPr lang="en-US" sz="2000" dirty="0" err="1"/>
              <a:t>aes</a:t>
            </a:r>
            <a:r>
              <a:rPr lang="en-US" sz="2000" dirty="0"/>
              <a:t>(fill = </a:t>
            </a:r>
            <a:r>
              <a:rPr lang="en-US" sz="2000" dirty="0" err="1"/>
              <a:t>drv</a:t>
            </a:r>
            <a:r>
              <a:rPr lang="en-US" sz="2000" dirty="0"/>
              <a:t>)) +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err="1"/>
              <a:t>geom_histogram</a:t>
            </a:r>
            <a:r>
              <a:rPr lang="en-US" sz="2000" dirty="0"/>
              <a:t>(mapping = </a:t>
            </a:r>
            <a:r>
              <a:rPr lang="en-US" sz="2000" dirty="0" err="1"/>
              <a:t>aes</a:t>
            </a:r>
            <a:r>
              <a:rPr lang="en-US" sz="2000" dirty="0"/>
              <a:t>(x = </a:t>
            </a:r>
            <a:r>
              <a:rPr lang="en-US" sz="2000" dirty="0" err="1"/>
              <a:t>cty</a:t>
            </a:r>
            <a:r>
              <a:rPr lang="en-US" sz="2000" dirty="0"/>
              <a:t>)) +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 err="1"/>
              <a:t>facet_grid</a:t>
            </a:r>
            <a:r>
              <a:rPr lang="en-US" sz="2000" b="1" dirty="0"/>
              <a:t>(</a:t>
            </a:r>
            <a:r>
              <a:rPr lang="en-US" sz="2000" b="1" dirty="0" err="1"/>
              <a:t>drv~class</a:t>
            </a:r>
            <a:r>
              <a:rPr lang="en-US" sz="2000" b="1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198743-482C-E744-A227-C197C6A8C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124203"/>
            <a:ext cx="5638800" cy="36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20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464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F4701-E7DA-9A4E-8946-21FC8300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Barcharts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3605C-E1C6-324A-8C66-3814F3C09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78" y="1374727"/>
            <a:ext cx="3404044" cy="228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DF8910-BC69-6241-AC18-0990C6F56A13}"/>
              </a:ext>
            </a:extLst>
          </p:cNvPr>
          <p:cNvSpPr/>
          <p:nvPr/>
        </p:nvSpPr>
        <p:spPr>
          <a:xfrm>
            <a:off x="3162800" y="3429894"/>
            <a:ext cx="28183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err="1"/>
              <a:t>mpg$classFact</a:t>
            </a:r>
            <a:r>
              <a:rPr lang="en-US" sz="1200" dirty="0"/>
              <a:t> = </a:t>
            </a:r>
            <a:r>
              <a:rPr lang="en-US" sz="1200" dirty="0" err="1"/>
              <a:t>as.factor</a:t>
            </a:r>
            <a:r>
              <a:rPr lang="en-US" sz="1200" dirty="0"/>
              <a:t>(</a:t>
            </a:r>
            <a:r>
              <a:rPr lang="en-US" sz="1200" dirty="0" err="1"/>
              <a:t>mpg$class</a:t>
            </a:r>
            <a:r>
              <a:rPr lang="en-US" sz="1200" dirty="0"/>
              <a:t>)</a:t>
            </a:r>
          </a:p>
          <a:p>
            <a:pPr algn="ctr"/>
            <a:r>
              <a:rPr lang="en-US" sz="1200" dirty="0" err="1"/>
              <a:t>barplot</a:t>
            </a:r>
            <a:r>
              <a:rPr lang="en-US" sz="1200" dirty="0"/>
              <a:t>(summary(</a:t>
            </a:r>
            <a:r>
              <a:rPr lang="en-US" sz="1200" dirty="0" err="1"/>
              <a:t>mpg$classFact</a:t>
            </a:r>
            <a:r>
              <a:rPr lang="en-US" sz="1200" dirty="0"/>
              <a:t>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F78CD-4F2C-074A-8B0A-75A6805D6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978" y="4117927"/>
            <a:ext cx="3196475" cy="21466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5DD42F-BF20-2D46-8080-909980C4EEC3}"/>
              </a:ext>
            </a:extLst>
          </p:cNvPr>
          <p:cNvSpPr/>
          <p:nvPr/>
        </p:nvSpPr>
        <p:spPr>
          <a:xfrm>
            <a:off x="1232010" y="6352401"/>
            <a:ext cx="6679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mpg %&gt;% </a:t>
            </a:r>
            <a:r>
              <a:rPr lang="en-US" sz="1200" dirty="0" err="1"/>
              <a:t>ggplot</a:t>
            </a:r>
            <a:r>
              <a:rPr lang="en-US" sz="1200" dirty="0"/>
              <a:t>(</a:t>
            </a:r>
            <a:r>
              <a:rPr lang="en-US" sz="1200" dirty="0" err="1"/>
              <a:t>aes</a:t>
            </a:r>
            <a:r>
              <a:rPr lang="en-US" sz="1200" dirty="0"/>
              <a:t>(x = class)) + </a:t>
            </a:r>
            <a:r>
              <a:rPr lang="en-US" sz="1200" dirty="0" err="1"/>
              <a:t>geom_bar</a:t>
            </a:r>
            <a:r>
              <a:rPr lang="en-US" sz="1200" dirty="0"/>
              <a:t>() + </a:t>
            </a:r>
            <a:r>
              <a:rPr lang="en-US" sz="1200" dirty="0" err="1"/>
              <a:t>ggtitle</a:t>
            </a:r>
            <a:r>
              <a:rPr lang="en-US" sz="1200" dirty="0"/>
              <a:t>("Distribution of Class")</a:t>
            </a:r>
          </a:p>
        </p:txBody>
      </p:sp>
    </p:spTree>
    <p:extLst>
      <p:ext uri="{BB962C8B-B14F-4D97-AF65-F5344CB8AC3E}">
        <p14:creationId xmlns:p14="http://schemas.microsoft.com/office/powerpoint/2010/main" val="19298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Statistical Transformations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Bar Charts!</a:t>
            </a:r>
          </a:p>
        </p:txBody>
      </p:sp>
    </p:spTree>
    <p:extLst>
      <p:ext uri="{BB962C8B-B14F-4D97-AF65-F5344CB8AC3E}">
        <p14:creationId xmlns:p14="http://schemas.microsoft.com/office/powerpoint/2010/main" val="39537802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A2F2-FBA3-C34D-AF2F-CFF45B73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Statistical Transformations/Derived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71615-6D0F-A34B-9D7D-CA360C84B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619192"/>
            <a:ext cx="8229600" cy="2203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C1232-2465-454F-A629-32FCAB1E4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69029"/>
            <a:ext cx="2607524" cy="1754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0D880F-9FBB-B44C-A692-EF2B5D497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426" y="3962400"/>
            <a:ext cx="2617374" cy="1761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ADA2D7-EA66-2648-B9A1-B0AFA5CA5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068" y="3969029"/>
            <a:ext cx="2607524" cy="1754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49ACF5-768B-2D40-873B-B54129E18539}"/>
              </a:ext>
            </a:extLst>
          </p:cNvPr>
          <p:cNvSpPr txBox="1"/>
          <p:nvPr/>
        </p:nvSpPr>
        <p:spPr>
          <a:xfrm>
            <a:off x="454030" y="5863464"/>
            <a:ext cx="8229600" cy="9183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The count and values of the smoothed line are not explicitly part of the data set. </a:t>
            </a:r>
          </a:p>
          <a:p>
            <a:pPr>
              <a:spcBef>
                <a:spcPts val="600"/>
              </a:spcBef>
            </a:pPr>
            <a:r>
              <a:rPr lang="en-US" dirty="0"/>
              <a:t>They are derived from the data … in ggplot2 we call these Statistical Transformations. </a:t>
            </a:r>
          </a:p>
        </p:txBody>
      </p:sp>
    </p:spTree>
    <p:extLst>
      <p:ext uri="{BB962C8B-B14F-4D97-AF65-F5344CB8AC3E}">
        <p14:creationId xmlns:p14="http://schemas.microsoft.com/office/powerpoint/2010/main" val="882088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A2F2-FBA3-C34D-AF2F-CFF45B73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 Closer Look at Bar Charts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0E791E-90C1-1D45-971B-FCC8CCB151C8}"/>
              </a:ext>
            </a:extLst>
          </p:cNvPr>
          <p:cNvSpPr/>
          <p:nvPr/>
        </p:nvSpPr>
        <p:spPr>
          <a:xfrm>
            <a:off x="533400" y="1693902"/>
            <a:ext cx="320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mpg %&gt;% </a:t>
            </a:r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class)) + </a:t>
            </a:r>
          </a:p>
          <a:p>
            <a:r>
              <a:rPr lang="en-US" dirty="0" err="1"/>
              <a:t>geom_bar</a:t>
            </a:r>
            <a:r>
              <a:rPr lang="en-US" dirty="0"/>
              <a:t>(stat = "count")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EB5FAE-D16C-E540-8FA0-56B89285EE2F}"/>
              </a:ext>
            </a:extLst>
          </p:cNvPr>
          <p:cNvSpPr/>
          <p:nvPr/>
        </p:nvSpPr>
        <p:spPr>
          <a:xfrm>
            <a:off x="533400" y="3565357"/>
            <a:ext cx="39927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mpg %&gt;%</a:t>
            </a:r>
          </a:p>
          <a:p>
            <a:r>
              <a:rPr lang="en-US" dirty="0"/>
              <a:t>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class, y = </a:t>
            </a:r>
            <a:r>
              <a:rPr lang="en-US" dirty="0" err="1"/>
              <a:t>cty</a:t>
            </a:r>
            <a:r>
              <a:rPr lang="en-US" dirty="0"/>
              <a:t>)) +</a:t>
            </a:r>
          </a:p>
          <a:p>
            <a:r>
              <a:rPr lang="en-US" dirty="0"/>
              <a:t> </a:t>
            </a:r>
            <a:r>
              <a:rPr lang="en-US" dirty="0" err="1"/>
              <a:t>geom_bar</a:t>
            </a:r>
            <a:r>
              <a:rPr lang="en-US" dirty="0"/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966A2E-97F1-4E4C-878E-1B83CDD9F243}"/>
              </a:ext>
            </a:extLst>
          </p:cNvPr>
          <p:cNvSpPr/>
          <p:nvPr/>
        </p:nvSpPr>
        <p:spPr>
          <a:xfrm>
            <a:off x="533401" y="5368635"/>
            <a:ext cx="365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dirty="0"/>
              <a:t>mpg %&gt;% </a:t>
            </a:r>
          </a:p>
          <a:p>
            <a:pPr lvl="0" defTabSz="457200">
              <a:defRPr/>
            </a:pP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class, y = </a:t>
            </a:r>
            <a:r>
              <a:rPr lang="en-US" dirty="0" err="1"/>
              <a:t>cty</a:t>
            </a:r>
            <a:r>
              <a:rPr lang="en-US" dirty="0"/>
              <a:t>)) + </a:t>
            </a:r>
          </a:p>
          <a:p>
            <a:pPr lvl="0" defTabSz="457200">
              <a:defRPr/>
            </a:pPr>
            <a:r>
              <a:rPr lang="en-US" dirty="0" err="1"/>
              <a:t>geom_bar</a:t>
            </a:r>
            <a:r>
              <a:rPr lang="en-US" dirty="0"/>
              <a:t>(stat = “identity”)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1C84EC-9A09-F84A-9351-412100F9A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939" y="1524000"/>
            <a:ext cx="2976661" cy="1818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670A2-3BA8-7A49-89F8-2AA4554DF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927" y="3663714"/>
            <a:ext cx="4787166" cy="8249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345603-2455-E347-B61E-57503C424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939" y="4962262"/>
            <a:ext cx="2976661" cy="181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8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23021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Positions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04335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A2F2-FBA3-C34D-AF2F-CFF45B73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Position = {Stack, Fill, Dodge}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A03FE5-12B0-BF42-8816-497B23D49CC8}"/>
              </a:ext>
            </a:extLst>
          </p:cNvPr>
          <p:cNvSpPr/>
          <p:nvPr/>
        </p:nvSpPr>
        <p:spPr>
          <a:xfrm>
            <a:off x="304800" y="5713747"/>
            <a:ext cx="8991600" cy="64633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mpg %&gt;% </a:t>
            </a:r>
            <a:r>
              <a:rPr lang="en-US" dirty="0" err="1"/>
              <a:t>ggplot</a:t>
            </a:r>
            <a:r>
              <a:rPr lang="en-US" dirty="0"/>
              <a:t>(mapping = </a:t>
            </a:r>
            <a:r>
              <a:rPr lang="en-US" dirty="0" err="1"/>
              <a:t>aes</a:t>
            </a:r>
            <a:r>
              <a:rPr lang="en-US" dirty="0"/>
              <a:t>(x = class, fill = </a:t>
            </a:r>
            <a:r>
              <a:rPr lang="en-US" dirty="0" err="1"/>
              <a:t>drv</a:t>
            </a:r>
            <a:r>
              <a:rPr lang="en-US" dirty="0"/>
              <a:t>)) + </a:t>
            </a:r>
            <a:r>
              <a:rPr lang="en-US" dirty="0" err="1"/>
              <a:t>geom_bar</a:t>
            </a:r>
            <a:r>
              <a:rPr lang="en-US" dirty="0"/>
              <a:t>(position = "stack")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8248E2-F085-F142-93F4-48B0C00AE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569268"/>
            <a:ext cx="5638800" cy="38272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E42F84-AD79-7A41-A799-38627F38C63F}"/>
              </a:ext>
            </a:extLst>
          </p:cNvPr>
          <p:cNvSpPr/>
          <p:nvPr/>
        </p:nvSpPr>
        <p:spPr>
          <a:xfrm>
            <a:off x="304800" y="6181637"/>
            <a:ext cx="8229600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mpg %&gt;% </a:t>
            </a:r>
            <a:r>
              <a:rPr lang="en-US" dirty="0" err="1"/>
              <a:t>ggplot</a:t>
            </a:r>
            <a:r>
              <a:rPr lang="en-US" dirty="0"/>
              <a:t>(mapping = </a:t>
            </a:r>
            <a:r>
              <a:rPr lang="en-US" dirty="0" err="1"/>
              <a:t>aes</a:t>
            </a:r>
            <a:r>
              <a:rPr lang="en-US" dirty="0"/>
              <a:t>(x = class, fill = </a:t>
            </a:r>
            <a:r>
              <a:rPr lang="en-US" dirty="0" err="1"/>
              <a:t>drv</a:t>
            </a:r>
            <a:r>
              <a:rPr lang="en-US" dirty="0"/>
              <a:t>)) + </a:t>
            </a:r>
            <a:r>
              <a:rPr lang="en-US" dirty="0" err="1"/>
              <a:t>geom_bar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452403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A2F2-FBA3-C34D-AF2F-CFF45B73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= {Stack, Fill, Dodge}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70EFAE-FB65-B240-9C32-73F4C4D77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569268"/>
            <a:ext cx="5638800" cy="38272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A03FE5-12B0-BF42-8816-497B23D49CC8}"/>
              </a:ext>
            </a:extLst>
          </p:cNvPr>
          <p:cNvSpPr/>
          <p:nvPr/>
        </p:nvSpPr>
        <p:spPr>
          <a:xfrm>
            <a:off x="304800" y="5715000"/>
            <a:ext cx="8229600" cy="64633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mpg %&gt;% </a:t>
            </a:r>
            <a:r>
              <a:rPr lang="en-US" dirty="0" err="1"/>
              <a:t>ggplot</a:t>
            </a:r>
            <a:r>
              <a:rPr lang="en-US" dirty="0"/>
              <a:t>(mapping = </a:t>
            </a:r>
            <a:r>
              <a:rPr lang="en-US" dirty="0" err="1"/>
              <a:t>aes</a:t>
            </a:r>
            <a:r>
              <a:rPr lang="en-US" dirty="0"/>
              <a:t>(x = class, fill = </a:t>
            </a:r>
            <a:r>
              <a:rPr lang="en-US" dirty="0" err="1"/>
              <a:t>drv</a:t>
            </a:r>
            <a:r>
              <a:rPr lang="en-US" dirty="0"/>
              <a:t>)) + </a:t>
            </a:r>
            <a:br>
              <a:rPr lang="en-US" dirty="0"/>
            </a:br>
            <a:r>
              <a:rPr lang="en-US" dirty="0" err="1"/>
              <a:t>geom_bar</a:t>
            </a:r>
            <a:r>
              <a:rPr lang="en-US" dirty="0"/>
              <a:t>(position = "dodge")</a:t>
            </a:r>
          </a:p>
        </p:txBody>
      </p:sp>
    </p:spTree>
    <p:extLst>
      <p:ext uri="{BB962C8B-B14F-4D97-AF65-F5344CB8AC3E}">
        <p14:creationId xmlns:p14="http://schemas.microsoft.com/office/powerpoint/2010/main" val="152645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A2F2-FBA3-C34D-AF2F-CFF45B73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= {Stack, Fill, Dodge}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D8A564-C530-F04F-B568-4488C10A8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76" y="1569269"/>
            <a:ext cx="5641848" cy="38292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A03FE5-12B0-BF42-8816-497B23D49CC8}"/>
              </a:ext>
            </a:extLst>
          </p:cNvPr>
          <p:cNvSpPr/>
          <p:nvPr/>
        </p:nvSpPr>
        <p:spPr>
          <a:xfrm>
            <a:off x="304800" y="5715000"/>
            <a:ext cx="8229600" cy="64633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/>
              <a:t>mpg %&gt;% </a:t>
            </a:r>
            <a:r>
              <a:rPr lang="en-US" dirty="0" err="1"/>
              <a:t>ggplot</a:t>
            </a:r>
            <a:r>
              <a:rPr lang="en-US" dirty="0"/>
              <a:t>(mapping = </a:t>
            </a:r>
            <a:r>
              <a:rPr lang="en-US" dirty="0" err="1"/>
              <a:t>aes</a:t>
            </a:r>
            <a:r>
              <a:rPr lang="en-US" dirty="0"/>
              <a:t>(x = class, fill = </a:t>
            </a:r>
            <a:r>
              <a:rPr lang="en-US" dirty="0" err="1"/>
              <a:t>drv</a:t>
            </a:r>
            <a:r>
              <a:rPr lang="en-US" dirty="0"/>
              <a:t>)) + </a:t>
            </a:r>
            <a:br>
              <a:rPr lang="en-US" dirty="0"/>
            </a:br>
            <a:r>
              <a:rPr lang="en-US" dirty="0" err="1"/>
              <a:t>geom_bar</a:t>
            </a:r>
            <a:r>
              <a:rPr lang="en-US" dirty="0"/>
              <a:t>(position = "fill")</a:t>
            </a:r>
          </a:p>
        </p:txBody>
      </p:sp>
    </p:spTree>
    <p:extLst>
      <p:ext uri="{BB962C8B-B14F-4D97-AF65-F5344CB8AC3E}">
        <p14:creationId xmlns:p14="http://schemas.microsoft.com/office/powerpoint/2010/main" val="39479628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A2F2-FBA3-C34D-AF2F-CFF45B73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Position = jitter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28316-BD45-0E42-B254-D6563255D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392" y="1524002"/>
            <a:ext cx="3645407" cy="2474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600C2-9DC9-DA46-B88E-492297B43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392" y="4210632"/>
            <a:ext cx="3645409" cy="24742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A496D8-26DB-4F46-BA48-4D2DB652B8D9}"/>
              </a:ext>
            </a:extLst>
          </p:cNvPr>
          <p:cNvSpPr/>
          <p:nvPr/>
        </p:nvSpPr>
        <p:spPr>
          <a:xfrm>
            <a:off x="469392" y="4210632"/>
            <a:ext cx="4572000" cy="107721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mpg %&gt;% </a:t>
            </a:r>
          </a:p>
          <a:p>
            <a:pPr>
              <a:spcBef>
                <a:spcPts val="600"/>
              </a:spcBef>
            </a:pPr>
            <a:r>
              <a:rPr lang="en-US" dirty="0"/>
              <a:t>+ </a:t>
            </a:r>
            <a:r>
              <a:rPr lang="en-US" dirty="0" err="1"/>
              <a:t>ggplot</a:t>
            </a:r>
            <a:r>
              <a:rPr lang="en-US" dirty="0"/>
              <a:t>(mapping =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hwy</a:t>
            </a:r>
            <a:r>
              <a:rPr lang="en-US" dirty="0"/>
              <a:t>, y = </a:t>
            </a:r>
            <a:r>
              <a:rPr lang="en-US" dirty="0" err="1"/>
              <a:t>cty</a:t>
            </a:r>
            <a:r>
              <a:rPr lang="en-US" dirty="0"/>
              <a:t>)) + </a:t>
            </a:r>
          </a:p>
          <a:p>
            <a:pPr>
              <a:spcBef>
                <a:spcPts val="600"/>
              </a:spcBef>
            </a:pPr>
            <a:r>
              <a:rPr lang="en-US" dirty="0"/>
              <a:t>+ </a:t>
            </a:r>
            <a:r>
              <a:rPr lang="en-US" dirty="0" err="1"/>
              <a:t>geom_point</a:t>
            </a:r>
            <a:r>
              <a:rPr lang="en-US" dirty="0"/>
              <a:t>(</a:t>
            </a:r>
            <a:r>
              <a:rPr lang="en-US" b="1" dirty="0"/>
              <a:t>position = "jitter"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EB2469-BA1B-714D-950A-27B517118E06}"/>
              </a:ext>
            </a:extLst>
          </p:cNvPr>
          <p:cNvSpPr/>
          <p:nvPr/>
        </p:nvSpPr>
        <p:spPr>
          <a:xfrm>
            <a:off x="457200" y="1524002"/>
            <a:ext cx="4584192" cy="107721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mpg %&gt;% </a:t>
            </a:r>
          </a:p>
          <a:p>
            <a:pPr>
              <a:spcBef>
                <a:spcPts val="600"/>
              </a:spcBef>
            </a:pPr>
            <a:r>
              <a:rPr lang="en-US" dirty="0"/>
              <a:t>+ </a:t>
            </a:r>
            <a:r>
              <a:rPr lang="en-US" dirty="0" err="1"/>
              <a:t>ggplot</a:t>
            </a:r>
            <a:r>
              <a:rPr lang="en-US" dirty="0"/>
              <a:t>(mapping =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hwy</a:t>
            </a:r>
            <a:r>
              <a:rPr lang="en-US" dirty="0"/>
              <a:t>, y = </a:t>
            </a:r>
            <a:r>
              <a:rPr lang="en-US" dirty="0" err="1"/>
              <a:t>cty</a:t>
            </a:r>
            <a:r>
              <a:rPr lang="en-US" dirty="0"/>
              <a:t>)) + </a:t>
            </a:r>
          </a:p>
          <a:p>
            <a:pPr>
              <a:spcBef>
                <a:spcPts val="600"/>
              </a:spcBef>
            </a:pPr>
            <a:r>
              <a:rPr lang="en-US" dirty="0"/>
              <a:t>+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577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4568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9463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Other Coordinate Systems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750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23A2-3966-FC4D-A1A2-D3FB88C1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The Extended Graphing Template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E73210-FA8C-1C44-BF5A-180141A7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ggplot</a:t>
            </a:r>
            <a:r>
              <a:rPr lang="en-US" sz="2400" dirty="0"/>
              <a:t>(data = &lt;DATA&gt;, mapping = </a:t>
            </a:r>
            <a:r>
              <a:rPr lang="en-US" sz="2400" dirty="0" err="1"/>
              <a:t>aes</a:t>
            </a:r>
            <a:r>
              <a:rPr lang="en-US" sz="2400" dirty="0"/>
              <a:t>(&lt;MAPPINGS&gt;)) +</a:t>
            </a:r>
          </a:p>
          <a:p>
            <a:pPr marL="0" indent="0">
              <a:buNone/>
            </a:pPr>
            <a:r>
              <a:rPr lang="en-US" sz="2400" dirty="0"/>
              <a:t>&lt;GEOM_FUNCTION&gt;() + </a:t>
            </a:r>
          </a:p>
          <a:p>
            <a:pPr marL="0" indent="0">
              <a:buNone/>
            </a:pPr>
            <a:r>
              <a:rPr lang="en-US" sz="2400" dirty="0"/>
              <a:t>&lt;LABLE_FUNCTION&gt;() + </a:t>
            </a:r>
          </a:p>
          <a:p>
            <a:pPr marL="0" indent="0">
              <a:buNone/>
            </a:pPr>
            <a:r>
              <a:rPr lang="en-US" sz="2400" dirty="0"/>
              <a:t>&lt;FACET_FUNCTION() +</a:t>
            </a:r>
          </a:p>
          <a:p>
            <a:pPr marL="0" indent="0">
              <a:buNone/>
            </a:pPr>
            <a:r>
              <a:rPr lang="en-US" sz="2400" dirty="0"/>
              <a:t>&lt;COORD_FUNCTION() +</a:t>
            </a:r>
          </a:p>
          <a:p>
            <a:pPr marL="0" indent="0">
              <a:buNone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522132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BD1C-CFF8-B34D-AA33-5BF4A24BB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coord_flip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29212-8255-5A4A-8468-81FEA2E8BFFA}"/>
              </a:ext>
            </a:extLst>
          </p:cNvPr>
          <p:cNvSpPr/>
          <p:nvPr/>
        </p:nvSpPr>
        <p:spPr>
          <a:xfrm>
            <a:off x="454152" y="5791199"/>
            <a:ext cx="8229600" cy="70788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mpg %&gt;% </a:t>
            </a:r>
            <a:r>
              <a:rPr lang="en-US" sz="2000" dirty="0" err="1"/>
              <a:t>ggplot</a:t>
            </a:r>
            <a:r>
              <a:rPr lang="en-US" sz="2000" dirty="0"/>
              <a:t>(mapping = </a:t>
            </a:r>
            <a:r>
              <a:rPr lang="en-US" sz="2000" dirty="0" err="1"/>
              <a:t>aes</a:t>
            </a:r>
            <a:r>
              <a:rPr lang="en-US" sz="2000" dirty="0"/>
              <a:t>(x = class, fill = class)) + </a:t>
            </a:r>
            <a:r>
              <a:rPr lang="en-US" sz="2000" dirty="0" err="1"/>
              <a:t>geom_bar</a:t>
            </a:r>
            <a:r>
              <a:rPr lang="en-US" sz="2000" dirty="0"/>
              <a:t>()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F47E7C-8692-0943-8D05-BE403B479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49" y="1704974"/>
            <a:ext cx="5903606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617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BD1C-CFF8-B34D-AA33-5BF4A24BB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coord_flip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7516F2-829C-104C-97D6-8AE14A814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35" y="1523999"/>
            <a:ext cx="6062531" cy="41148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B29212-8255-5A4A-8468-81FEA2E8BFFA}"/>
              </a:ext>
            </a:extLst>
          </p:cNvPr>
          <p:cNvSpPr/>
          <p:nvPr/>
        </p:nvSpPr>
        <p:spPr>
          <a:xfrm>
            <a:off x="454152" y="5791199"/>
            <a:ext cx="8229600" cy="70788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mpg %&gt;% + </a:t>
            </a:r>
            <a:r>
              <a:rPr lang="en-US" sz="2000" dirty="0" err="1"/>
              <a:t>ggplot</a:t>
            </a:r>
            <a:r>
              <a:rPr lang="en-US" sz="2000" dirty="0"/>
              <a:t>(mapping = </a:t>
            </a:r>
            <a:r>
              <a:rPr lang="en-US" sz="2000" dirty="0" err="1"/>
              <a:t>aes</a:t>
            </a:r>
            <a:r>
              <a:rPr lang="en-US" sz="2000" dirty="0"/>
              <a:t>(x = class, fill = class)) + </a:t>
            </a:r>
            <a:r>
              <a:rPr lang="en-US" sz="2000" dirty="0" err="1"/>
              <a:t>geom_bar</a:t>
            </a:r>
            <a:r>
              <a:rPr lang="en-US" sz="2000" dirty="0"/>
              <a:t>() </a:t>
            </a:r>
            <a:r>
              <a:rPr lang="en-US" sz="2000" b="1" dirty="0"/>
              <a:t>+ </a:t>
            </a:r>
            <a:r>
              <a:rPr lang="en-US" sz="2000" b="1" dirty="0" err="1"/>
              <a:t>coord_flip</a:t>
            </a:r>
            <a:r>
              <a:rPr lang="en-US" sz="2000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3940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BD1C-CFF8-B34D-AA33-5BF4A24BB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coord_polar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4715C-14AB-C14C-B8CE-C368E1A22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39" y="1517903"/>
            <a:ext cx="6071513" cy="41208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B29212-8255-5A4A-8468-81FEA2E8BFFA}"/>
              </a:ext>
            </a:extLst>
          </p:cNvPr>
          <p:cNvSpPr/>
          <p:nvPr/>
        </p:nvSpPr>
        <p:spPr>
          <a:xfrm>
            <a:off x="454152" y="5791199"/>
            <a:ext cx="8229600" cy="70788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2000" dirty="0"/>
              <a:t>mpg %&gt;% + </a:t>
            </a:r>
            <a:r>
              <a:rPr lang="en-US" sz="2000" dirty="0" err="1"/>
              <a:t>ggplot</a:t>
            </a:r>
            <a:r>
              <a:rPr lang="en-US" sz="2000" dirty="0"/>
              <a:t>(mapping = </a:t>
            </a:r>
            <a:r>
              <a:rPr lang="en-US" sz="2000" dirty="0" err="1"/>
              <a:t>aes</a:t>
            </a:r>
            <a:r>
              <a:rPr lang="en-US" sz="2000" dirty="0"/>
              <a:t>(x = class, fill = class)) + </a:t>
            </a:r>
            <a:r>
              <a:rPr lang="en-US" sz="2000" dirty="0" err="1"/>
              <a:t>geom_bar</a:t>
            </a:r>
            <a:r>
              <a:rPr lang="en-US" sz="2000" dirty="0"/>
              <a:t>() </a:t>
            </a:r>
            <a:r>
              <a:rPr lang="en-US" sz="2000" b="1" dirty="0"/>
              <a:t>+ </a:t>
            </a:r>
            <a:r>
              <a:rPr lang="en-US" sz="2000" b="1" dirty="0" err="1"/>
              <a:t>coord_polar</a:t>
            </a:r>
            <a:r>
              <a:rPr lang="en-US" sz="2000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65651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734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Other Coordinate Systems | Maps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046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7C16C-F231-1F45-87B7-4797C2F09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l"/>
            <a:r>
              <a:rPr lang="en-US" sz="3600" dirty="0" err="1"/>
              <a:t>coord_quickmap</a:t>
            </a:r>
            <a:r>
              <a:rPr lang="en-US" sz="3600" dirty="0"/>
              <a:t> and </a:t>
            </a:r>
            <a:r>
              <a:rPr lang="en-US" sz="3600" dirty="0" err="1"/>
              <a:t>map_data</a:t>
            </a:r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DA71D0-B228-3948-8C4D-5867597F2AC7}"/>
              </a:ext>
            </a:extLst>
          </p:cNvPr>
          <p:cNvSpPr/>
          <p:nvPr/>
        </p:nvSpPr>
        <p:spPr>
          <a:xfrm>
            <a:off x="228600" y="1371986"/>
            <a:ext cx="8762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install.packages</a:t>
            </a:r>
            <a:r>
              <a:rPr lang="en-US" sz="1600" dirty="0"/>
              <a:t>(”maps")</a:t>
            </a:r>
          </a:p>
          <a:p>
            <a:r>
              <a:rPr lang="en-US" sz="1600" dirty="0"/>
              <a:t>library(maps)</a:t>
            </a:r>
          </a:p>
          <a:p>
            <a:r>
              <a:rPr lang="en-US" sz="1600" dirty="0" err="1"/>
              <a:t>usa</a:t>
            </a:r>
            <a:r>
              <a:rPr lang="en-US" sz="1600" dirty="0"/>
              <a:t> = </a:t>
            </a:r>
            <a:r>
              <a:rPr lang="en-US" sz="1600" dirty="0" err="1"/>
              <a:t>map_data</a:t>
            </a:r>
            <a:r>
              <a:rPr lang="en-US" sz="1600" dirty="0"/>
              <a:t>("</a:t>
            </a:r>
            <a:r>
              <a:rPr lang="en-US" sz="1600" dirty="0" err="1"/>
              <a:t>usa</a:t>
            </a:r>
            <a:r>
              <a:rPr lang="en-US" sz="1600" dirty="0"/>
              <a:t>")</a:t>
            </a:r>
          </a:p>
          <a:p>
            <a:r>
              <a:rPr lang="en-US" sz="1600" dirty="0"/>
              <a:t>p &lt;- </a:t>
            </a:r>
            <a:r>
              <a:rPr lang="en-US" sz="1600" dirty="0" err="1"/>
              <a:t>ggplot</a:t>
            </a:r>
            <a:r>
              <a:rPr lang="en-US" sz="1600" dirty="0"/>
              <a:t>() + 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geom_polygon</a:t>
            </a:r>
            <a:r>
              <a:rPr lang="en-US" sz="1600" dirty="0"/>
              <a:t>(data = </a:t>
            </a:r>
            <a:r>
              <a:rPr lang="en-US" sz="1600" dirty="0" err="1"/>
              <a:t>usa</a:t>
            </a:r>
            <a:r>
              <a:rPr lang="en-US" sz="1600" dirty="0"/>
              <a:t>, </a:t>
            </a:r>
            <a:r>
              <a:rPr lang="en-US" sz="1600" dirty="0" err="1"/>
              <a:t>aes</a:t>
            </a:r>
            <a:r>
              <a:rPr lang="en-US" sz="1600" dirty="0"/>
              <a:t>(x = long, y = </a:t>
            </a:r>
            <a:r>
              <a:rPr lang="en-US" sz="1600" dirty="0" err="1"/>
              <a:t>lat</a:t>
            </a:r>
            <a:r>
              <a:rPr lang="en-US" sz="1600" dirty="0"/>
              <a:t>, group = group), fill = "blue", color = "black") + 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coord_quickmap</a:t>
            </a:r>
            <a:r>
              <a:rPr lang="en-US" sz="1600" dirty="0"/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C7B7CA-AF8B-E146-9BDD-8BB3D331955D}"/>
              </a:ext>
            </a:extLst>
          </p:cNvPr>
          <p:cNvSpPr/>
          <p:nvPr/>
        </p:nvSpPr>
        <p:spPr>
          <a:xfrm>
            <a:off x="581439" y="3443218"/>
            <a:ext cx="22749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usa</a:t>
            </a:r>
            <a:r>
              <a:rPr lang="en-US" sz="1600" dirty="0"/>
              <a:t> = </a:t>
            </a:r>
            <a:r>
              <a:rPr lang="en-US" sz="1600" dirty="0" err="1"/>
              <a:t>map_data</a:t>
            </a:r>
            <a:r>
              <a:rPr lang="en-US" sz="1600" dirty="0"/>
              <a:t>("</a:t>
            </a:r>
            <a:r>
              <a:rPr lang="en-US" sz="1600" dirty="0" err="1"/>
              <a:t>usa</a:t>
            </a:r>
            <a:r>
              <a:rPr lang="en-US" sz="1600" dirty="0"/>
              <a:t>")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B70228-E321-1C44-9C6D-C60A620D2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39" y="3806198"/>
            <a:ext cx="2092782" cy="26229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13A413-0016-CC4A-8731-1F8E69C18FF7}"/>
              </a:ext>
            </a:extLst>
          </p:cNvPr>
          <p:cNvSpPr/>
          <p:nvPr/>
        </p:nvSpPr>
        <p:spPr>
          <a:xfrm>
            <a:off x="228600" y="6953434"/>
            <a:ext cx="81446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https://eriqande.github.io/rep-res-eeb-2017/map-making-in-R.html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D6CF4-FC80-1441-B3F0-1FB2603A1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614" y="3429000"/>
            <a:ext cx="4791837" cy="292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927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7C16C-F231-1F45-87B7-4797C2F09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l"/>
            <a:r>
              <a:rPr lang="en-US" sz="3600" dirty="0" err="1"/>
              <a:t>coord_quickmap</a:t>
            </a:r>
            <a:r>
              <a:rPr lang="en-US" sz="3600" dirty="0"/>
              <a:t> and </a:t>
            </a:r>
            <a:r>
              <a:rPr lang="en-US" sz="3600" dirty="0" err="1"/>
              <a:t>map_data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13A413-0016-CC4A-8731-1F8E69C18FF7}"/>
              </a:ext>
            </a:extLst>
          </p:cNvPr>
          <p:cNvSpPr/>
          <p:nvPr/>
        </p:nvSpPr>
        <p:spPr>
          <a:xfrm>
            <a:off x="228600" y="6953434"/>
            <a:ext cx="81446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https://eriqande.github.io/rep-res-eeb-2017/map-making-in-R.html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67A680-9737-4E4E-9FE6-184629900466}"/>
              </a:ext>
            </a:extLst>
          </p:cNvPr>
          <p:cNvSpPr/>
          <p:nvPr/>
        </p:nvSpPr>
        <p:spPr>
          <a:xfrm>
            <a:off x="152400" y="1311057"/>
            <a:ext cx="8991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usa</a:t>
            </a:r>
            <a:r>
              <a:rPr lang="en-US" sz="1400" dirty="0"/>
              <a:t> = </a:t>
            </a:r>
            <a:r>
              <a:rPr lang="en-US" sz="1400" dirty="0" err="1"/>
              <a:t>map_data</a:t>
            </a:r>
            <a:r>
              <a:rPr lang="en-US" sz="1400" dirty="0"/>
              <a:t>("</a:t>
            </a:r>
            <a:r>
              <a:rPr lang="en-US" sz="1400" dirty="0" err="1"/>
              <a:t>usa</a:t>
            </a:r>
            <a:r>
              <a:rPr lang="en-US" sz="1400" dirty="0"/>
              <a:t>")</a:t>
            </a:r>
          </a:p>
          <a:p>
            <a:endParaRPr lang="en-US" sz="1400" dirty="0"/>
          </a:p>
          <a:p>
            <a:r>
              <a:rPr lang="en-US" sz="1400" dirty="0"/>
              <a:t>p &lt;- </a:t>
            </a:r>
            <a:r>
              <a:rPr lang="en-US" sz="1400" dirty="0" err="1"/>
              <a:t>ggplot</a:t>
            </a:r>
            <a:r>
              <a:rPr lang="en-US" sz="1400" dirty="0"/>
              <a:t>() + 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geom_polygon</a:t>
            </a:r>
            <a:r>
              <a:rPr lang="en-US" sz="1400" dirty="0"/>
              <a:t>(data = </a:t>
            </a:r>
            <a:r>
              <a:rPr lang="en-US" sz="1400" dirty="0" err="1"/>
              <a:t>usa</a:t>
            </a:r>
            <a:r>
              <a:rPr lang="en-US" sz="1400" dirty="0"/>
              <a:t>, </a:t>
            </a:r>
            <a:r>
              <a:rPr lang="en-US" sz="1400" dirty="0" err="1"/>
              <a:t>aes</a:t>
            </a:r>
            <a:r>
              <a:rPr lang="en-US" sz="1400" dirty="0"/>
              <a:t>(x = long, y = </a:t>
            </a:r>
            <a:r>
              <a:rPr lang="en-US" sz="1400" dirty="0" err="1"/>
              <a:t>lat</a:t>
            </a:r>
            <a:r>
              <a:rPr lang="en-US" sz="1400" dirty="0"/>
              <a:t>, group = group), fill = "blue", color = "black") + 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coord_quickmap</a:t>
            </a:r>
            <a:r>
              <a:rPr lang="en-US" sz="1400" dirty="0"/>
              <a:t>()</a:t>
            </a:r>
          </a:p>
          <a:p>
            <a:endParaRPr lang="en-US" sz="1400" dirty="0"/>
          </a:p>
          <a:p>
            <a:r>
              <a:rPr lang="en-US" sz="1400" dirty="0"/>
              <a:t>#Dallas </a:t>
            </a:r>
            <a:r>
              <a:rPr lang="en-US" sz="1400" dirty="0" err="1"/>
              <a:t>Coords</a:t>
            </a:r>
            <a:endParaRPr lang="en-US" sz="1400" dirty="0"/>
          </a:p>
          <a:p>
            <a:r>
              <a:rPr lang="en-US" sz="1400" dirty="0"/>
              <a:t>Dallas &lt;- </a:t>
            </a:r>
            <a:r>
              <a:rPr lang="en-US" sz="1400" dirty="0" err="1"/>
              <a:t>tibble</a:t>
            </a:r>
            <a:r>
              <a:rPr lang="en-US" sz="1400" dirty="0"/>
              <a:t>(</a:t>
            </a:r>
          </a:p>
          <a:p>
            <a:r>
              <a:rPr lang="en-US" sz="1400" dirty="0"/>
              <a:t>  long = c(-96.7970),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lat</a:t>
            </a:r>
            <a:r>
              <a:rPr lang="en-US" sz="1400" dirty="0"/>
              <a:t> = c(32.7767),</a:t>
            </a:r>
          </a:p>
          <a:p>
            <a:r>
              <a:rPr lang="en-US" sz="1400" dirty="0"/>
              <a:t>  names = c("Dallas")) 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p + </a:t>
            </a:r>
            <a:r>
              <a:rPr lang="en-US" sz="1400" dirty="0" err="1"/>
              <a:t>geom_point</a:t>
            </a:r>
            <a:r>
              <a:rPr lang="en-US" sz="1400" dirty="0"/>
              <a:t>(data = Dallas, </a:t>
            </a:r>
            <a:r>
              <a:rPr lang="en-US" sz="1400" dirty="0" err="1"/>
              <a:t>aes</a:t>
            </a:r>
            <a:r>
              <a:rPr lang="en-US" sz="1400" dirty="0"/>
              <a:t>(x = long, y = </a:t>
            </a:r>
            <a:r>
              <a:rPr lang="en-US" sz="1400" dirty="0" err="1"/>
              <a:t>lat</a:t>
            </a:r>
            <a:r>
              <a:rPr lang="en-US" sz="1400" dirty="0"/>
              <a:t>), shape = 21, color = "black", fill = "yellow", size = 5)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geom_text</a:t>
            </a:r>
            <a:r>
              <a:rPr lang="en-US" sz="1400" dirty="0"/>
              <a:t>(data = Dallas, </a:t>
            </a:r>
            <a:r>
              <a:rPr lang="en-US" sz="1400" dirty="0" err="1"/>
              <a:t>aes</a:t>
            </a:r>
            <a:r>
              <a:rPr lang="en-US" sz="1400" dirty="0"/>
              <a:t>(x = long, y = </a:t>
            </a:r>
            <a:r>
              <a:rPr lang="en-US" sz="1400" dirty="0" err="1"/>
              <a:t>lat</a:t>
            </a:r>
            <a:r>
              <a:rPr lang="en-US" sz="1400" dirty="0"/>
              <a:t>, label = names), </a:t>
            </a:r>
            <a:r>
              <a:rPr lang="en-US" sz="1400" dirty="0" err="1"/>
              <a:t>hjust</a:t>
            </a:r>
            <a:r>
              <a:rPr lang="en-US" sz="1400" dirty="0"/>
              <a:t> = 0, </a:t>
            </a:r>
            <a:r>
              <a:rPr lang="en-US" sz="1400" dirty="0" err="1"/>
              <a:t>nudge_x</a:t>
            </a:r>
            <a:r>
              <a:rPr lang="en-US" sz="1400" dirty="0"/>
              <a:t> = 1, color = "white")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BF7A62-D665-9944-AC10-1AE0D172E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037" y="2454057"/>
            <a:ext cx="5791200" cy="353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923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7C16C-F231-1F45-87B7-4797C2F09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coord_quickmap</a:t>
            </a:r>
            <a:r>
              <a:rPr lang="en-US" dirty="0"/>
              <a:t> and </a:t>
            </a:r>
            <a:r>
              <a:rPr lang="en-US" dirty="0" err="1"/>
              <a:t>map_data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565A1-C492-6C4B-822C-55CE2EBBF3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69" r="29869"/>
          <a:stretch/>
        </p:blipFill>
        <p:spPr>
          <a:xfrm>
            <a:off x="5410201" y="2676144"/>
            <a:ext cx="3276600" cy="39889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DA71D0-B228-3948-8C4D-5867597F2AC7}"/>
              </a:ext>
            </a:extLst>
          </p:cNvPr>
          <p:cNvSpPr/>
          <p:nvPr/>
        </p:nvSpPr>
        <p:spPr>
          <a:xfrm>
            <a:off x="3886201" y="1647111"/>
            <a:ext cx="4800600" cy="94368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italy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long,lat</a:t>
            </a:r>
            <a:r>
              <a:rPr lang="en-US" dirty="0"/>
              <a:t>, group = group)) + </a:t>
            </a:r>
          </a:p>
          <a:p>
            <a:r>
              <a:rPr lang="en-US" dirty="0" err="1"/>
              <a:t>geom_polygon</a:t>
            </a:r>
            <a:r>
              <a:rPr lang="en-US" dirty="0"/>
              <a:t>(fill = "white", color = "black") +</a:t>
            </a:r>
          </a:p>
          <a:p>
            <a:r>
              <a:rPr lang="en-US" dirty="0" err="1"/>
              <a:t>coord_quickmap</a:t>
            </a:r>
            <a:r>
              <a:rPr lang="en-US" dirty="0"/>
              <a:t>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C7B7CA-AF8B-E146-9BDD-8BB3D331955D}"/>
              </a:ext>
            </a:extLst>
          </p:cNvPr>
          <p:cNvSpPr/>
          <p:nvPr/>
        </p:nvSpPr>
        <p:spPr>
          <a:xfrm>
            <a:off x="861807" y="1647111"/>
            <a:ext cx="2534668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dirty="0" err="1"/>
              <a:t>italy</a:t>
            </a:r>
            <a:r>
              <a:rPr lang="en-US" dirty="0"/>
              <a:t> = </a:t>
            </a:r>
            <a:r>
              <a:rPr lang="en-US" dirty="0" err="1"/>
              <a:t>map_data</a:t>
            </a:r>
            <a:r>
              <a:rPr lang="en-US" dirty="0"/>
              <a:t>("</a:t>
            </a:r>
            <a:r>
              <a:rPr lang="en-US" dirty="0" err="1"/>
              <a:t>italy</a:t>
            </a:r>
            <a:r>
              <a:rPr lang="en-US" dirty="0"/>
              <a:t>")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5ED773-5EB0-CB46-A764-5D0A6FD34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676144"/>
            <a:ext cx="3579516" cy="398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19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ggplot</a:t>
            </a:r>
            <a:r>
              <a:rPr lang="en-US" dirty="0"/>
              <a:t> Template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4730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02283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theme()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16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23A2-3966-FC4D-A1A2-D3FB88C1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The Extended Graphing Template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E73210-FA8C-1C44-BF5A-180141A7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ggplot</a:t>
            </a:r>
            <a:r>
              <a:rPr lang="en-US" sz="2400" dirty="0"/>
              <a:t>(data = &lt;DATA&gt;, mapping = </a:t>
            </a:r>
            <a:r>
              <a:rPr lang="en-US" sz="2400" dirty="0" err="1"/>
              <a:t>aes</a:t>
            </a:r>
            <a:r>
              <a:rPr lang="en-US" sz="2400" dirty="0"/>
              <a:t>(&lt;MAPPINGS&gt;)) +</a:t>
            </a:r>
          </a:p>
          <a:p>
            <a:pPr marL="0" indent="0">
              <a:buNone/>
            </a:pPr>
            <a:r>
              <a:rPr lang="en-US" sz="2400" dirty="0"/>
              <a:t>&lt;GEOM_FUNCTION&gt;() + </a:t>
            </a:r>
          </a:p>
          <a:p>
            <a:pPr marL="0" indent="0">
              <a:buNone/>
            </a:pPr>
            <a:r>
              <a:rPr lang="en-US" sz="2400" dirty="0"/>
              <a:t>&lt;LABLE_FUNCTION&gt;() + </a:t>
            </a:r>
          </a:p>
          <a:p>
            <a:pPr marL="0" indent="0">
              <a:buNone/>
            </a:pPr>
            <a:r>
              <a:rPr lang="en-US" sz="2400" dirty="0"/>
              <a:t>&lt;FACET_FUNCTION() +</a:t>
            </a:r>
          </a:p>
          <a:p>
            <a:pPr marL="0" indent="0">
              <a:buNone/>
            </a:pPr>
            <a:r>
              <a:rPr lang="en-US" sz="2400" dirty="0"/>
              <a:t>&lt;COORD_FUNCTION() +</a:t>
            </a:r>
          </a:p>
          <a:p>
            <a:pPr marL="0" indent="0">
              <a:buNone/>
            </a:pPr>
            <a:r>
              <a:rPr lang="en-US" sz="2400" dirty="0"/>
              <a:t>&lt;THEME_FUNCTION&gt;() +</a:t>
            </a:r>
          </a:p>
          <a:p>
            <a:pPr marL="0" indent="0">
              <a:buNone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823465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ED1D8-7EF0-7D4D-86EB-CB1197DE3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ggthemes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74F9C-667D-DB49-96CC-6628BFF10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Themes are a way to </a:t>
            </a:r>
            <a:r>
              <a:rPr lang="en-US"/>
              <a:t>format your </a:t>
            </a:r>
            <a:r>
              <a:rPr lang="en-US" dirty="0"/>
              <a:t>plotting area very quickly and often to a standard that mimics popular magazines, websites, software, etc.</a:t>
            </a:r>
          </a:p>
          <a:p>
            <a:pPr marL="0" indent="0">
              <a:buNone/>
            </a:pPr>
            <a:r>
              <a:rPr lang="en-US" dirty="0" err="1"/>
              <a:t>install.package</a:t>
            </a:r>
            <a:r>
              <a:rPr lang="en-US" dirty="0"/>
              <a:t>(“</a:t>
            </a:r>
            <a:r>
              <a:rPr lang="en-US" dirty="0" err="1"/>
              <a:t>ggthemes</a:t>
            </a:r>
            <a:r>
              <a:rPr lang="en-US" dirty="0"/>
              <a:t>”)</a:t>
            </a:r>
          </a:p>
          <a:p>
            <a:pPr marL="0" indent="0">
              <a:buNone/>
            </a:pPr>
            <a:r>
              <a:rPr lang="en-US" dirty="0"/>
              <a:t>library(</a:t>
            </a:r>
            <a:r>
              <a:rPr lang="en-US" dirty="0" err="1"/>
              <a:t>ggthemes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65173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5A35B-9A3D-5044-A346-745A475E2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Excel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B2FB44-B7EF-C445-92C2-B0239784F6BF}"/>
              </a:ext>
            </a:extLst>
          </p:cNvPr>
          <p:cNvSpPr/>
          <p:nvPr/>
        </p:nvSpPr>
        <p:spPr>
          <a:xfrm>
            <a:off x="457200" y="5404106"/>
            <a:ext cx="8229600" cy="120032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 err="1"/>
              <a:t>ggplot</a:t>
            </a:r>
            <a:r>
              <a:rPr lang="en-US" dirty="0"/>
              <a:t>(mapping =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hwy</a:t>
            </a:r>
            <a:r>
              <a:rPr lang="en-US" dirty="0"/>
              <a:t>, y = </a:t>
            </a:r>
            <a:r>
              <a:rPr lang="en-US" dirty="0" err="1"/>
              <a:t>cty</a:t>
            </a:r>
            <a:r>
              <a:rPr lang="en-US" dirty="0"/>
              <a:t>)) + </a:t>
            </a:r>
            <a:br>
              <a:rPr lang="en-US" dirty="0"/>
            </a:br>
            <a:r>
              <a:rPr lang="en-US" dirty="0" err="1"/>
              <a:t>geom_point</a:t>
            </a:r>
            <a:r>
              <a:rPr lang="en-US" dirty="0"/>
              <a:t>(position = "jitter") + </a:t>
            </a:r>
            <a:br>
              <a:rPr lang="en-US" dirty="0"/>
            </a:br>
            <a:r>
              <a:rPr lang="en-US" dirty="0" err="1"/>
              <a:t>ggtitle</a:t>
            </a:r>
            <a:r>
              <a:rPr lang="en-US" dirty="0"/>
              <a:t>("City MPG v. Highway MPG") + </a:t>
            </a:r>
            <a:br>
              <a:rPr lang="en-US" dirty="0"/>
            </a:br>
            <a:r>
              <a:rPr lang="en-US" b="1" dirty="0" err="1"/>
              <a:t>theme_excel</a:t>
            </a:r>
            <a:r>
              <a:rPr lang="en-US" b="1" dirty="0"/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1B6C6E-BBA5-4F4A-98A0-D5EB220EA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677" y="1600201"/>
            <a:ext cx="5276647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626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DD0E3-41D5-8F4D-9FA1-43FC594A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6FAEA-2B72-FF4C-BB0F-76246AED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677" y="1594106"/>
            <a:ext cx="5276647" cy="358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B2FB44-B7EF-C445-92C2-B0239784F6BF}"/>
              </a:ext>
            </a:extLst>
          </p:cNvPr>
          <p:cNvSpPr/>
          <p:nvPr/>
        </p:nvSpPr>
        <p:spPr>
          <a:xfrm>
            <a:off x="457200" y="5404106"/>
            <a:ext cx="8229600" cy="120032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/>
              <a:t> mpg %&gt;% </a:t>
            </a:r>
          </a:p>
          <a:p>
            <a:r>
              <a:rPr lang="en-US" dirty="0"/>
              <a:t>+ </a:t>
            </a:r>
            <a:r>
              <a:rPr lang="en-US" dirty="0" err="1"/>
              <a:t>ggplot</a:t>
            </a:r>
            <a:r>
              <a:rPr lang="en-US" dirty="0"/>
              <a:t>(mapping = </a:t>
            </a:r>
            <a:r>
              <a:rPr lang="en-US" dirty="0" err="1"/>
              <a:t>aes</a:t>
            </a:r>
            <a:r>
              <a:rPr lang="en-US" dirty="0"/>
              <a:t>(x = class, fill = class)) + </a:t>
            </a:r>
            <a:r>
              <a:rPr lang="en-US" dirty="0" err="1"/>
              <a:t>geom_bar</a:t>
            </a:r>
            <a:r>
              <a:rPr lang="en-US" dirty="0"/>
              <a:t>() </a:t>
            </a:r>
            <a:r>
              <a:rPr lang="en-US" b="1" dirty="0"/>
              <a:t>+ </a:t>
            </a:r>
            <a:r>
              <a:rPr lang="en-US" b="1" dirty="0" err="1"/>
              <a:t>theme_excel</a:t>
            </a:r>
            <a:r>
              <a:rPr lang="en-US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505261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1FF60-7EA5-7845-BCE0-CE10AA0E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Economist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FB4AE-594A-9940-A7E4-54EC0AEF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981200"/>
            <a:ext cx="6629400" cy="411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335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5A35B-9A3D-5044-A346-745A475E2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Economist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C3BA6-D480-0948-A5A3-D76190CE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677" y="1594107"/>
            <a:ext cx="5276647" cy="358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B2FB44-B7EF-C445-92C2-B0239784F6BF}"/>
              </a:ext>
            </a:extLst>
          </p:cNvPr>
          <p:cNvSpPr/>
          <p:nvPr/>
        </p:nvSpPr>
        <p:spPr>
          <a:xfrm>
            <a:off x="457200" y="5404106"/>
            <a:ext cx="8229600" cy="120032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 err="1"/>
              <a:t>ggplot</a:t>
            </a:r>
            <a:r>
              <a:rPr lang="en-US" dirty="0"/>
              <a:t>(mapping =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hwy</a:t>
            </a:r>
            <a:r>
              <a:rPr lang="en-US" dirty="0"/>
              <a:t>, y = </a:t>
            </a:r>
            <a:r>
              <a:rPr lang="en-US" dirty="0" err="1"/>
              <a:t>cty</a:t>
            </a:r>
            <a:r>
              <a:rPr lang="en-US" dirty="0"/>
              <a:t>)) + </a:t>
            </a:r>
          </a:p>
          <a:p>
            <a:r>
              <a:rPr lang="en-US" dirty="0" err="1"/>
              <a:t>geom_point</a:t>
            </a:r>
            <a:r>
              <a:rPr lang="en-US" dirty="0"/>
              <a:t>(position = "jitter") + </a:t>
            </a:r>
            <a:br>
              <a:rPr lang="en-US" dirty="0"/>
            </a:br>
            <a:r>
              <a:rPr lang="en-US" dirty="0" err="1"/>
              <a:t>ggtitle</a:t>
            </a:r>
            <a:r>
              <a:rPr lang="en-US" dirty="0"/>
              <a:t>("City MPG v. Highway MPG") + </a:t>
            </a:r>
          </a:p>
          <a:p>
            <a:r>
              <a:rPr lang="en-US" b="1" dirty="0" err="1"/>
              <a:t>theme_economist</a:t>
            </a:r>
            <a:r>
              <a:rPr lang="en-US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600468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DD0E3-41D5-8F4D-9FA1-43FC594A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Economist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35AFAE-4BF3-A24A-A5B6-306E23323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677" y="1594108"/>
            <a:ext cx="5276647" cy="3581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B2FB44-B7EF-C445-92C2-B0239784F6BF}"/>
              </a:ext>
            </a:extLst>
          </p:cNvPr>
          <p:cNvSpPr/>
          <p:nvPr/>
        </p:nvSpPr>
        <p:spPr>
          <a:xfrm>
            <a:off x="457200" y="5404106"/>
            <a:ext cx="8229600" cy="120032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/>
              <a:t> mpg %&gt;% </a:t>
            </a:r>
          </a:p>
          <a:p>
            <a:r>
              <a:rPr lang="en-US" dirty="0"/>
              <a:t>+ </a:t>
            </a:r>
            <a:r>
              <a:rPr lang="en-US" dirty="0" err="1"/>
              <a:t>ggplot</a:t>
            </a:r>
            <a:r>
              <a:rPr lang="en-US" dirty="0"/>
              <a:t>(mapping = </a:t>
            </a:r>
            <a:r>
              <a:rPr lang="en-US" dirty="0" err="1"/>
              <a:t>aes</a:t>
            </a:r>
            <a:r>
              <a:rPr lang="en-US" dirty="0"/>
              <a:t>(x = class)) + </a:t>
            </a:r>
            <a:r>
              <a:rPr lang="en-US" dirty="0" err="1"/>
              <a:t>geom_bar</a:t>
            </a:r>
            <a:r>
              <a:rPr lang="en-US" dirty="0"/>
              <a:t>() </a:t>
            </a:r>
            <a:r>
              <a:rPr lang="en-US" b="1" dirty="0"/>
              <a:t>+ </a:t>
            </a:r>
            <a:r>
              <a:rPr lang="en-US" b="1" dirty="0" err="1"/>
              <a:t>theme_economist</a:t>
            </a:r>
            <a:r>
              <a:rPr lang="en-US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691149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FC4B-A019-A94E-A17F-20409958B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FiveThirtyEight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756E5B-8E42-4C43-ACF0-D2C96F6DD44C}"/>
              </a:ext>
            </a:extLst>
          </p:cNvPr>
          <p:cNvSpPr/>
          <p:nvPr/>
        </p:nvSpPr>
        <p:spPr>
          <a:xfrm>
            <a:off x="1933676" y="5452302"/>
            <a:ext cx="5276647" cy="307777"/>
          </a:xfrm>
          <a:prstGeom prst="rect">
            <a:avLst/>
          </a:prstGeom>
        </p:spPr>
        <p:txBody>
          <a:bodyPr wrap="square" rIns="0" anchor="b">
            <a:noAutofit/>
          </a:bodyPr>
          <a:lstStyle/>
          <a:p>
            <a:pPr algn="r"/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fivethirtyeight.com</a:t>
            </a:r>
            <a:r>
              <a:rPr lang="en-US" sz="1400" dirty="0">
                <a:hlinkClick r:id="rId2"/>
              </a:rPr>
              <a:t>/features/</a:t>
            </a:r>
            <a:r>
              <a:rPr lang="en-US" sz="1400" dirty="0" err="1">
                <a:hlinkClick r:id="rId2"/>
              </a:rPr>
              <a:t>lionel</a:t>
            </a:r>
            <a:r>
              <a:rPr lang="en-US" sz="1400" dirty="0">
                <a:hlinkClick r:id="rId2"/>
              </a:rPr>
              <a:t>-</a:t>
            </a:r>
            <a:r>
              <a:rPr lang="en-US" sz="1400" dirty="0" err="1">
                <a:hlinkClick r:id="rId2"/>
              </a:rPr>
              <a:t>messi</a:t>
            </a:r>
            <a:r>
              <a:rPr lang="en-US" sz="1400" dirty="0">
                <a:hlinkClick r:id="rId2"/>
              </a:rPr>
              <a:t>-is-impossible/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E5C837-0AB1-D040-AB48-58D196F8E2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01"/>
          <a:stretch/>
        </p:blipFill>
        <p:spPr>
          <a:xfrm>
            <a:off x="1933677" y="1594108"/>
            <a:ext cx="5276647" cy="385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39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23A2-3966-FC4D-A1A2-D3FB88C1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The Graphing Template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E73210-FA8C-1C44-BF5A-180141A7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763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/>
              <a:t>ggplot</a:t>
            </a:r>
            <a:r>
              <a:rPr lang="en-US" sz="2000" dirty="0"/>
              <a:t>(data = &lt;DATA&gt;, mapping = </a:t>
            </a:r>
            <a:r>
              <a:rPr lang="en-US" sz="2000" dirty="0" err="1"/>
              <a:t>aes</a:t>
            </a:r>
            <a:r>
              <a:rPr lang="en-US" sz="2000" dirty="0"/>
              <a:t>(&lt;MAPPINGS&gt;)) + &lt;GEOM_FUNCTION&gt;()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B422C5-5C71-554F-B72E-53E18636F083}"/>
              </a:ext>
            </a:extLst>
          </p:cNvPr>
          <p:cNvSpPr/>
          <p:nvPr/>
        </p:nvSpPr>
        <p:spPr>
          <a:xfrm>
            <a:off x="450761" y="6320135"/>
            <a:ext cx="8229600" cy="4616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mpg %&gt;% </a:t>
            </a:r>
            <a:r>
              <a:rPr lang="en-US" sz="2000" dirty="0" err="1"/>
              <a:t>ggplot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(x = </a:t>
            </a:r>
            <a:r>
              <a:rPr lang="en-US" sz="2000" dirty="0" err="1"/>
              <a:t>hwy</a:t>
            </a:r>
            <a:r>
              <a:rPr lang="en-US" sz="2000" dirty="0"/>
              <a:t>, y = </a:t>
            </a:r>
            <a:r>
              <a:rPr lang="en-US" sz="2000" dirty="0" err="1"/>
              <a:t>cty</a:t>
            </a:r>
            <a:r>
              <a:rPr lang="en-US" sz="2000" dirty="0"/>
              <a:t>)) + </a:t>
            </a:r>
            <a:r>
              <a:rPr lang="en-US" sz="2000" dirty="0" err="1"/>
              <a:t>geom_point</a:t>
            </a:r>
            <a:r>
              <a:rPr lang="en-US" sz="2000" dirty="0"/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D27BBD-2A91-324D-9DB9-765DF8FF2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498" y="2580336"/>
            <a:ext cx="4139005" cy="27856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E9EAE3-169B-F24B-98D5-2B18EB4C5CF9}"/>
              </a:ext>
            </a:extLst>
          </p:cNvPr>
          <p:cNvSpPr/>
          <p:nvPr/>
        </p:nvSpPr>
        <p:spPr>
          <a:xfrm>
            <a:off x="457200" y="5428221"/>
            <a:ext cx="8229600" cy="4468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 err="1"/>
              <a:t>ggplot</a:t>
            </a:r>
            <a:r>
              <a:rPr lang="en-US" sz="2000" dirty="0"/>
              <a:t>(data = mpg, </a:t>
            </a:r>
            <a:r>
              <a:rPr lang="en-US" sz="2000" dirty="0" err="1"/>
              <a:t>aes</a:t>
            </a:r>
            <a:r>
              <a:rPr lang="en-US" sz="2000" dirty="0"/>
              <a:t>(x = </a:t>
            </a:r>
            <a:r>
              <a:rPr lang="en-US" sz="2000" dirty="0" err="1"/>
              <a:t>hwy</a:t>
            </a:r>
            <a:r>
              <a:rPr lang="en-US" sz="2000" dirty="0"/>
              <a:t>, y = </a:t>
            </a:r>
            <a:r>
              <a:rPr lang="en-US" sz="2000" dirty="0" err="1"/>
              <a:t>cty</a:t>
            </a:r>
            <a:r>
              <a:rPr lang="en-US" sz="2000" dirty="0"/>
              <a:t>)) + </a:t>
            </a:r>
            <a:r>
              <a:rPr lang="en-US" sz="2000" dirty="0" err="1"/>
              <a:t>geom_point</a:t>
            </a:r>
            <a:r>
              <a:rPr lang="en-US" sz="2000" dirty="0"/>
              <a:t>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82000C-3440-4E40-833A-116B3B9F09E8}"/>
              </a:ext>
            </a:extLst>
          </p:cNvPr>
          <p:cNvSpPr/>
          <p:nvPr/>
        </p:nvSpPr>
        <p:spPr>
          <a:xfrm>
            <a:off x="457200" y="5875077"/>
            <a:ext cx="8229600" cy="421446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5046756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5A35B-9A3D-5044-A346-745A475E2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FiveThirtyEight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299A6-A00D-AB4A-96A2-665C56C1B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677" y="1594109"/>
            <a:ext cx="5276647" cy="3581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B2FB44-B7EF-C445-92C2-B0239784F6BF}"/>
              </a:ext>
            </a:extLst>
          </p:cNvPr>
          <p:cNvSpPr/>
          <p:nvPr/>
        </p:nvSpPr>
        <p:spPr>
          <a:xfrm>
            <a:off x="457200" y="5404106"/>
            <a:ext cx="8229600" cy="120032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 err="1"/>
              <a:t>ggplot</a:t>
            </a:r>
            <a:r>
              <a:rPr lang="en-US" dirty="0"/>
              <a:t>(mapping =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hwy</a:t>
            </a:r>
            <a:r>
              <a:rPr lang="en-US" dirty="0"/>
              <a:t>, y = </a:t>
            </a:r>
            <a:r>
              <a:rPr lang="en-US" dirty="0" err="1"/>
              <a:t>cty</a:t>
            </a:r>
            <a:r>
              <a:rPr lang="en-US" dirty="0"/>
              <a:t>)) + </a:t>
            </a:r>
          </a:p>
          <a:p>
            <a:r>
              <a:rPr lang="en-US" dirty="0" err="1"/>
              <a:t>geom_point</a:t>
            </a:r>
            <a:r>
              <a:rPr lang="en-US" dirty="0"/>
              <a:t>(position = "jitter") + </a:t>
            </a:r>
          </a:p>
          <a:p>
            <a:r>
              <a:rPr lang="en-US" dirty="0" err="1"/>
              <a:t>ggtitle</a:t>
            </a:r>
            <a:r>
              <a:rPr lang="en-US" dirty="0"/>
              <a:t>("City MPG v. Highway MPG") + </a:t>
            </a:r>
          </a:p>
          <a:p>
            <a:r>
              <a:rPr lang="en-US" b="1" dirty="0" err="1"/>
              <a:t>theme_fivethirtyeight</a:t>
            </a:r>
            <a:r>
              <a:rPr lang="en-US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211048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DD0E3-41D5-8F4D-9FA1-43FC594A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FiveThirtyEight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F7C0B-831F-D745-B7BB-A0A721F52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677" y="1594110"/>
            <a:ext cx="5276647" cy="358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B2FB44-B7EF-C445-92C2-B0239784F6BF}"/>
              </a:ext>
            </a:extLst>
          </p:cNvPr>
          <p:cNvSpPr/>
          <p:nvPr/>
        </p:nvSpPr>
        <p:spPr>
          <a:xfrm>
            <a:off x="457200" y="5404106"/>
            <a:ext cx="8229600" cy="120032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/>
              <a:t>mpg %&gt;% +</a:t>
            </a:r>
          </a:p>
          <a:p>
            <a:r>
              <a:rPr lang="en-US" dirty="0" err="1"/>
              <a:t>ggplot</a:t>
            </a:r>
            <a:r>
              <a:rPr lang="en-US" dirty="0"/>
              <a:t>(mapping = </a:t>
            </a:r>
            <a:r>
              <a:rPr lang="en-US" dirty="0" err="1"/>
              <a:t>aes</a:t>
            </a:r>
            <a:r>
              <a:rPr lang="en-US" dirty="0"/>
              <a:t>(x = class, fill = class)) + </a:t>
            </a:r>
          </a:p>
          <a:p>
            <a:r>
              <a:rPr lang="en-US" dirty="0" err="1"/>
              <a:t>geom_bar</a:t>
            </a:r>
            <a:r>
              <a:rPr lang="en-US" dirty="0"/>
              <a:t>() + </a:t>
            </a:r>
            <a:r>
              <a:rPr lang="en-US" dirty="0" err="1"/>
              <a:t>ggtitle</a:t>
            </a:r>
            <a:r>
              <a:rPr lang="en-US" dirty="0"/>
              <a:t>(“Vehicle Class”) +</a:t>
            </a:r>
            <a:r>
              <a:rPr lang="en-US" b="1" dirty="0"/>
              <a:t> </a:t>
            </a:r>
          </a:p>
          <a:p>
            <a:r>
              <a:rPr lang="en-US" b="1" dirty="0" err="1"/>
              <a:t>theme_fivethirtyeight</a:t>
            </a:r>
            <a:r>
              <a:rPr lang="en-US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601598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2FB93-13E5-184A-86EC-2B7D86128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Themes!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5F98DE-ACD5-844B-A1F7-419BDB0E9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360090"/>
              </p:ext>
            </p:extLst>
          </p:nvPr>
        </p:nvGraphicFramePr>
        <p:xfrm>
          <a:off x="457200" y="1828800"/>
          <a:ext cx="8229600" cy="443484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644321376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83063923"/>
                    </a:ext>
                  </a:extLst>
                </a:gridCol>
              </a:tblGrid>
              <a:tr h="142748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400" dirty="0" err="1"/>
                        <a:t>theme_base</a:t>
                      </a:r>
                      <a:endParaRPr lang="en-US" sz="2400" dirty="0"/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400" dirty="0" err="1"/>
                        <a:t>theme_calc</a:t>
                      </a:r>
                      <a:endParaRPr lang="en-US" sz="2400" dirty="0"/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400" dirty="0" err="1"/>
                        <a:t>theme_economist</a:t>
                      </a:r>
                      <a:endParaRPr lang="en-US" sz="2400" dirty="0"/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400" dirty="0" err="1"/>
                        <a:t>theme_excel</a:t>
                      </a:r>
                      <a:endParaRPr lang="en-US" sz="2400" dirty="0"/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400" dirty="0" err="1"/>
                        <a:t>theme_excel</a:t>
                      </a:r>
                      <a:r>
                        <a:rPr lang="en-US" sz="2400" dirty="0"/>
                        <a:t>_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400" dirty="0" err="1"/>
                        <a:t>theme_few</a:t>
                      </a:r>
                      <a:endParaRPr lang="en-US" sz="2400" dirty="0"/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400" dirty="0" err="1"/>
                        <a:t>theme_fivethirtyeight</a:t>
                      </a:r>
                      <a:endParaRPr lang="en-US" sz="2400" dirty="0"/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400" dirty="0" err="1"/>
                        <a:t>theme_foundation</a:t>
                      </a:r>
                      <a:endParaRPr lang="en-US" sz="2400" dirty="0"/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400" dirty="0" err="1"/>
                        <a:t>theme_gdocs</a:t>
                      </a:r>
                      <a:endParaRPr lang="en-US" sz="2400" dirty="0"/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400" dirty="0" err="1"/>
                        <a:t>theme_hc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400" dirty="0" err="1"/>
                        <a:t>theme_igray</a:t>
                      </a:r>
                      <a:endParaRPr lang="en-US" sz="2400" dirty="0"/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400" dirty="0" err="1"/>
                        <a:t>theme_map</a:t>
                      </a:r>
                      <a:endParaRPr lang="en-US" sz="2400" dirty="0"/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400" dirty="0" err="1"/>
                        <a:t>theme_pander</a:t>
                      </a:r>
                      <a:endParaRPr lang="en-US" sz="2400" dirty="0"/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400" dirty="0" err="1"/>
                        <a:t>theme_par</a:t>
                      </a:r>
                      <a:endParaRPr lang="en-US" sz="2400" dirty="0"/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400" dirty="0" err="1"/>
                        <a:t>theme_solarized</a:t>
                      </a:r>
                      <a:endParaRPr lang="en-US" sz="2400" dirty="0"/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400" dirty="0" err="1"/>
                        <a:t>theme_solid</a:t>
                      </a:r>
                      <a:endParaRPr lang="en-US" sz="2400" dirty="0"/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400" dirty="0" err="1"/>
                        <a:t>theme_stata</a:t>
                      </a:r>
                      <a:endParaRPr lang="en-US" sz="2400" dirty="0"/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400" dirty="0" err="1"/>
                        <a:t>theme_tufte</a:t>
                      </a:r>
                      <a:endParaRPr lang="en-US" sz="2400" dirty="0"/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400" dirty="0" err="1"/>
                        <a:t>theme_wsj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283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20473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2FB93-13E5-184A-86EC-2B7D86128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Theme Resources!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http://www.sthda.com/english/wiki/ggplot2-themes-and-background-colors-the-3-elements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https://jrnold.github.io/ggthemes/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https://www.r-bloggers.com/custom-themes-in-ggplot2/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https://cran.r-project.org/web/packages/ggthemes/ggthemes.pdf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26356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68129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Interactive Plots | </a:t>
            </a:r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049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2DA5-EA44-064B-B935-4E04572D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mpg with </a:t>
            </a:r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E750B3-BF61-4B49-8ECB-2BF542B77149}"/>
              </a:ext>
            </a:extLst>
          </p:cNvPr>
          <p:cNvSpPr/>
          <p:nvPr/>
        </p:nvSpPr>
        <p:spPr>
          <a:xfrm>
            <a:off x="457200" y="3276600"/>
            <a:ext cx="8229600" cy="17081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/>
              <a:t>p = </a:t>
            </a:r>
            <a:r>
              <a:rPr lang="en-US" sz="2000" dirty="0"/>
              <a:t>mpg %&gt;% </a:t>
            </a:r>
            <a:br>
              <a:rPr lang="en-US" sz="2000" dirty="0"/>
            </a:br>
            <a:r>
              <a:rPr lang="en-US" sz="2000" dirty="0" err="1"/>
              <a:t>ggplot</a:t>
            </a:r>
            <a:r>
              <a:rPr lang="en-US" sz="2000" dirty="0"/>
              <a:t>(mapping = </a:t>
            </a:r>
            <a:r>
              <a:rPr lang="en-US" sz="2000" dirty="0" err="1"/>
              <a:t>aes</a:t>
            </a:r>
            <a:r>
              <a:rPr lang="en-US" sz="2000" dirty="0"/>
              <a:t>(x = </a:t>
            </a:r>
            <a:r>
              <a:rPr lang="en-US" sz="2000" dirty="0" err="1"/>
              <a:t>hwy</a:t>
            </a:r>
            <a:r>
              <a:rPr lang="en-US" sz="2000" dirty="0"/>
              <a:t>, y = </a:t>
            </a:r>
            <a:r>
              <a:rPr lang="en-US" sz="2000" dirty="0" err="1"/>
              <a:t>cty</a:t>
            </a:r>
            <a:r>
              <a:rPr lang="en-US" sz="2000" dirty="0"/>
              <a:t>)) + </a:t>
            </a:r>
            <a:br>
              <a:rPr lang="en-US" sz="2000" dirty="0"/>
            </a:br>
            <a:r>
              <a:rPr lang="en-US" sz="2000" dirty="0" err="1"/>
              <a:t>geom_point</a:t>
            </a:r>
            <a:r>
              <a:rPr lang="en-US" sz="2000" dirty="0"/>
              <a:t>(position = "jitter") + </a:t>
            </a:r>
            <a:r>
              <a:rPr lang="en-US" sz="2000" dirty="0" err="1"/>
              <a:t>ggtitle</a:t>
            </a:r>
            <a:r>
              <a:rPr lang="en-US" sz="2000" dirty="0"/>
              <a:t>("City MPG v. Highway MPG") + </a:t>
            </a:r>
            <a:r>
              <a:rPr lang="en-US" sz="2000" dirty="0" err="1"/>
              <a:t>theme_excel</a:t>
            </a:r>
            <a:r>
              <a:rPr lang="en-US" sz="2000" dirty="0"/>
              <a:t>()</a:t>
            </a:r>
          </a:p>
          <a:p>
            <a:pPr>
              <a:spcBef>
                <a:spcPts val="600"/>
              </a:spcBef>
            </a:pP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000" b="1" dirty="0" err="1"/>
              <a:t>ggplotly</a:t>
            </a:r>
            <a:r>
              <a:rPr lang="en-US" sz="2000" b="1" dirty="0"/>
              <a:t>(p)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89A70-9DAC-F944-86DC-A4D082CF4D91}"/>
              </a:ext>
            </a:extLst>
          </p:cNvPr>
          <p:cNvSpPr txBox="1"/>
          <p:nvPr/>
        </p:nvSpPr>
        <p:spPr>
          <a:xfrm>
            <a:off x="2628900" y="1506021"/>
            <a:ext cx="3886200" cy="100857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dirty="0"/>
              <a:t>You have to see this to believe it!</a:t>
            </a:r>
          </a:p>
          <a:p>
            <a:pPr algn="ctr">
              <a:spcBef>
                <a:spcPts val="600"/>
              </a:spcBef>
            </a:pPr>
            <a:r>
              <a:rPr lang="en-US" dirty="0"/>
              <a:t>So useful…</a:t>
            </a:r>
          </a:p>
          <a:p>
            <a:pPr algn="ctr">
              <a:spcBef>
                <a:spcPts val="600"/>
              </a:spcBef>
            </a:pPr>
            <a:r>
              <a:rPr lang="en-US" dirty="0"/>
              <a:t>and </a:t>
            </a:r>
            <a:r>
              <a:rPr lang="en-US" b="1" dirty="0"/>
              <a:t>so simple!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9DB39-AE02-8A4F-9039-1C9D05430F27}"/>
              </a:ext>
            </a:extLst>
          </p:cNvPr>
          <p:cNvSpPr txBox="1"/>
          <p:nvPr/>
        </p:nvSpPr>
        <p:spPr>
          <a:xfrm>
            <a:off x="457200" y="23622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install.packages</a:t>
            </a:r>
            <a:r>
              <a:rPr lang="en-US" dirty="0"/>
              <a:t>(”</a:t>
            </a:r>
            <a:r>
              <a:rPr lang="en-US" dirty="0" err="1"/>
              <a:t>plotly</a:t>
            </a:r>
            <a:r>
              <a:rPr lang="en-US" dirty="0"/>
              <a:t>”)</a:t>
            </a:r>
          </a:p>
          <a:p>
            <a:r>
              <a:rPr lang="en-US" dirty="0"/>
              <a:t>library(</a:t>
            </a:r>
            <a:r>
              <a:rPr lang="en-US" dirty="0" err="1"/>
              <a:t>plotly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71711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2DA5-EA44-064B-B935-4E04572D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mpg with </a:t>
            </a:r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E750B3-BF61-4B49-8ECB-2BF542B77149}"/>
              </a:ext>
            </a:extLst>
          </p:cNvPr>
          <p:cNvSpPr/>
          <p:nvPr/>
        </p:nvSpPr>
        <p:spPr>
          <a:xfrm>
            <a:off x="457200" y="3276600"/>
            <a:ext cx="8229600" cy="17081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/>
              <a:t>p = </a:t>
            </a:r>
            <a:r>
              <a:rPr lang="en-US" sz="2000" dirty="0"/>
              <a:t>mpg[</a:t>
            </a:r>
            <a:r>
              <a:rPr lang="en-US" sz="2000" dirty="0" err="1"/>
              <a:t>mpg$class</a:t>
            </a:r>
            <a:r>
              <a:rPr lang="en-US" sz="2000" dirty="0"/>
              <a:t> == "compact",] %&gt;% </a:t>
            </a:r>
            <a:br>
              <a:rPr lang="en-US" sz="2000" dirty="0"/>
            </a:br>
            <a:r>
              <a:rPr lang="en-US" sz="2000" dirty="0" err="1"/>
              <a:t>ggplot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(x = </a:t>
            </a:r>
            <a:r>
              <a:rPr lang="en-US" sz="2000" dirty="0" err="1"/>
              <a:t>cty</a:t>
            </a:r>
            <a:r>
              <a:rPr lang="en-US" sz="2000" dirty="0"/>
              <a:t>, fill = </a:t>
            </a:r>
            <a:r>
              <a:rPr lang="en-US" sz="2000" dirty="0" err="1"/>
              <a:t>drv</a:t>
            </a:r>
            <a:r>
              <a:rPr lang="en-US" sz="2000" dirty="0"/>
              <a:t>)) + </a:t>
            </a:r>
            <a:br>
              <a:rPr lang="en-US" sz="2000" dirty="0"/>
            </a:br>
            <a:r>
              <a:rPr lang="en-US" sz="2000" dirty="0" err="1"/>
              <a:t>geom_histogram</a:t>
            </a:r>
            <a:r>
              <a:rPr lang="en-US" sz="2000" dirty="0"/>
              <a:t>(color = "blue")</a:t>
            </a:r>
          </a:p>
          <a:p>
            <a:pPr>
              <a:spcBef>
                <a:spcPts val="600"/>
              </a:spcBef>
            </a:pP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000" b="1" dirty="0" err="1"/>
              <a:t>ggplotly</a:t>
            </a:r>
            <a:r>
              <a:rPr lang="en-US" sz="2000" b="1" dirty="0"/>
              <a:t>(p)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89A70-9DAC-F944-86DC-A4D082CF4D91}"/>
              </a:ext>
            </a:extLst>
          </p:cNvPr>
          <p:cNvSpPr txBox="1"/>
          <p:nvPr/>
        </p:nvSpPr>
        <p:spPr>
          <a:xfrm>
            <a:off x="2628900" y="1506021"/>
            <a:ext cx="3886200" cy="100857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dirty="0"/>
              <a:t>You have to see this to believe it!</a:t>
            </a:r>
          </a:p>
          <a:p>
            <a:pPr algn="ctr">
              <a:spcBef>
                <a:spcPts val="600"/>
              </a:spcBef>
            </a:pPr>
            <a:r>
              <a:rPr lang="en-US" dirty="0"/>
              <a:t>So useful…</a:t>
            </a:r>
          </a:p>
          <a:p>
            <a:pPr algn="ctr">
              <a:spcBef>
                <a:spcPts val="600"/>
              </a:spcBef>
            </a:pPr>
            <a:r>
              <a:rPr lang="en-US" dirty="0"/>
              <a:t>and </a:t>
            </a:r>
            <a:r>
              <a:rPr lang="en-US" b="1" dirty="0"/>
              <a:t>so simple!</a:t>
            </a:r>
          </a:p>
        </p:txBody>
      </p:sp>
    </p:spTree>
    <p:extLst>
      <p:ext uri="{BB962C8B-B14F-4D97-AF65-F5344CB8AC3E}">
        <p14:creationId xmlns:p14="http://schemas.microsoft.com/office/powerpoint/2010/main" val="31660318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2DA5-EA44-064B-B935-4E04572D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Student Data with </a:t>
            </a:r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E7BB12-6391-5A44-934B-6FF9384F5B25}"/>
              </a:ext>
            </a:extLst>
          </p:cNvPr>
          <p:cNvSpPr/>
          <p:nvPr/>
        </p:nvSpPr>
        <p:spPr>
          <a:xfrm>
            <a:off x="457200" y="2733794"/>
            <a:ext cx="8229600" cy="412420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600" dirty="0"/>
              <a:t>#generating the data</a:t>
            </a:r>
            <a:br>
              <a:rPr lang="en-US" sz="1600" dirty="0"/>
            </a:br>
            <a:r>
              <a:rPr lang="en-US" sz="1600" dirty="0"/>
              <a:t>age = c(22,21,24,19,20,23)</a:t>
            </a:r>
            <a:br>
              <a:rPr lang="en-US" sz="1600" dirty="0"/>
            </a:br>
            <a:r>
              <a:rPr lang="en-US" sz="1600" dirty="0" err="1"/>
              <a:t>yrs_math_ed</a:t>
            </a:r>
            <a:r>
              <a:rPr lang="en-US" sz="1600" dirty="0"/>
              <a:t> = c(4,5,2,5,3,5)</a:t>
            </a:r>
            <a:br>
              <a:rPr lang="en-US" sz="1600" dirty="0"/>
            </a:br>
            <a:r>
              <a:rPr lang="en-US" sz="1600" dirty="0"/>
              <a:t>names = c("</a:t>
            </a:r>
            <a:r>
              <a:rPr lang="en-US" sz="1600" dirty="0" err="1"/>
              <a:t>Mary","Martha","Kim","Kristen","Amy","Sam</a:t>
            </a:r>
            <a:r>
              <a:rPr lang="en-US" sz="1600" dirty="0"/>
              <a:t>")</a:t>
            </a:r>
            <a:br>
              <a:rPr lang="en-US" sz="1600" dirty="0"/>
            </a:br>
            <a:r>
              <a:rPr lang="en-US" sz="1600" dirty="0"/>
              <a:t>subject = c("</a:t>
            </a:r>
            <a:r>
              <a:rPr lang="en-US" sz="1600" dirty="0" err="1"/>
              <a:t>English","Math","Sociology","Math","Music","Dance</a:t>
            </a:r>
            <a:r>
              <a:rPr lang="en-US" sz="1600" dirty="0"/>
              <a:t>")</a:t>
            </a:r>
            <a:br>
              <a:rPr lang="en-US" sz="1600" dirty="0"/>
            </a:br>
            <a:r>
              <a:rPr lang="en-US" sz="1600" dirty="0"/>
              <a:t>df3 = </a:t>
            </a:r>
            <a:r>
              <a:rPr lang="en-US" sz="1600" dirty="0" err="1"/>
              <a:t>data.frame</a:t>
            </a:r>
            <a:r>
              <a:rPr lang="en-US" sz="1600" dirty="0"/>
              <a:t>(Age = age, Years = </a:t>
            </a:r>
            <a:r>
              <a:rPr lang="en-US" sz="1600" dirty="0" err="1"/>
              <a:t>yrs_math_ed</a:t>
            </a:r>
            <a:r>
              <a:rPr lang="en-US" sz="1600" dirty="0"/>
              <a:t>, Name = names, Subject = subject)</a:t>
            </a:r>
          </a:p>
          <a:p>
            <a:endParaRPr lang="en-US" sz="1600" dirty="0"/>
          </a:p>
          <a:p>
            <a:r>
              <a:rPr lang="en-US" sz="1600" dirty="0"/>
              <a:t>#plotting code</a:t>
            </a:r>
            <a:br>
              <a:rPr lang="en-US" sz="1600" dirty="0"/>
            </a:br>
            <a:r>
              <a:rPr lang="en-US" sz="1600" b="1" dirty="0"/>
              <a:t>p =</a:t>
            </a:r>
            <a:r>
              <a:rPr lang="en-US" sz="1600" dirty="0"/>
              <a:t> df3 %&gt;% </a:t>
            </a:r>
            <a:br>
              <a:rPr lang="en-US" sz="1600" dirty="0"/>
            </a:br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(x = Name, y = Years)) + </a:t>
            </a:r>
            <a:br>
              <a:rPr lang="en-US" sz="1600" dirty="0"/>
            </a:br>
            <a:r>
              <a:rPr lang="en-US" sz="1600" dirty="0" err="1"/>
              <a:t>geom_bar</a:t>
            </a:r>
            <a:r>
              <a:rPr lang="en-US" sz="1600" dirty="0"/>
              <a:t>(stat = "identity") + </a:t>
            </a:r>
            <a:br>
              <a:rPr lang="en-US" sz="1600" dirty="0"/>
            </a:br>
            <a:r>
              <a:rPr lang="en-US" sz="1600" dirty="0" err="1"/>
              <a:t>ggtitle</a:t>
            </a:r>
            <a:r>
              <a:rPr lang="en-US" sz="1600" dirty="0"/>
              <a:t>("Distribution of Class")</a:t>
            </a:r>
          </a:p>
          <a:p>
            <a:endParaRPr lang="en-US" sz="1600" dirty="0"/>
          </a:p>
          <a:p>
            <a:r>
              <a:rPr lang="en-US" sz="1600" dirty="0"/>
              <a:t>#enabling interactive piece</a:t>
            </a:r>
            <a:br>
              <a:rPr lang="en-US" sz="1600" dirty="0"/>
            </a:br>
            <a:r>
              <a:rPr lang="en-US" sz="1600" b="1" dirty="0" err="1"/>
              <a:t>ggplotly</a:t>
            </a:r>
            <a:r>
              <a:rPr lang="en-US" sz="1600" b="1" dirty="0"/>
              <a:t>(p)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89A70-9DAC-F944-86DC-A4D082CF4D91}"/>
              </a:ext>
            </a:extLst>
          </p:cNvPr>
          <p:cNvSpPr txBox="1"/>
          <p:nvPr/>
        </p:nvSpPr>
        <p:spPr>
          <a:xfrm>
            <a:off x="2628900" y="1506021"/>
            <a:ext cx="3886200" cy="100857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dirty="0"/>
              <a:t>You have to see this to believe it!</a:t>
            </a:r>
          </a:p>
          <a:p>
            <a:pPr algn="ctr">
              <a:spcBef>
                <a:spcPts val="600"/>
              </a:spcBef>
            </a:pPr>
            <a:r>
              <a:rPr lang="en-US" dirty="0"/>
              <a:t>So useful…</a:t>
            </a:r>
          </a:p>
          <a:p>
            <a:pPr algn="ctr">
              <a:spcBef>
                <a:spcPts val="600"/>
              </a:spcBef>
            </a:pPr>
            <a:r>
              <a:rPr lang="en-US" dirty="0"/>
              <a:t>and </a:t>
            </a:r>
            <a:r>
              <a:rPr lang="en-US" b="1" dirty="0"/>
              <a:t>so simple!</a:t>
            </a:r>
          </a:p>
        </p:txBody>
      </p:sp>
    </p:spTree>
    <p:extLst>
      <p:ext uri="{BB962C8B-B14F-4D97-AF65-F5344CB8AC3E}">
        <p14:creationId xmlns:p14="http://schemas.microsoft.com/office/powerpoint/2010/main" val="28511003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4616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34"/>
  <p:tag name="MMPROD_UIDATA" val="&lt;database version=&quot;11.0&quot;&gt;&lt;object type=&quot;1&quot; unique_id=&quot;10001&quot;&gt;&lt;object type=&quot;2&quot; unique_id=&quot;47998&quot;&gt;&lt;object type=&quot;3&quot; unique_id=&quot;47999&quot;&gt;&lt;property id=&quot;20148&quot; value=&quot;5&quot;/&gt;&lt;property id=&quot;20300&quot; value=&quot;Slide 1 - &amp;quot;Insert Title Here&amp;quot;&quot;/&gt;&lt;property id=&quot;20307&quot; value=&quot;269&quot;/&gt;&lt;/object&gt;&lt;object type=&quot;3&quot; unique_id=&quot;48000&quot;&gt;&lt;property id=&quot;20148&quot; value=&quot;5&quot;/&gt;&lt;property id=&quot;20300&quot; value=&quot;Slide 2 - &amp;quot;Header&amp;quot;&quot;/&gt;&lt;property id=&quot;20307&quot; value=&quot;266&quot;/&gt;&lt;/object&gt;&lt;object type=&quot;3&quot; unique_id=&quot;48001&quot;&gt;&lt;property id=&quot;20148&quot; value=&quot;5&quot;/&gt;&lt;property id=&quot;20300&quot; value=&quot;Slide 7&quot;/&gt;&lt;property id=&quot;20307&quot; value=&quot;267&quot;/&gt;&lt;/object&gt;&lt;object type=&quot;3&quot; unique_id=&quot;48032&quot;&gt;&lt;property id=&quot;20148&quot; value=&quot;5&quot;/&gt;&lt;property id=&quot;20300&quot; value=&quot;Slide 3&quot;/&gt;&lt;property id=&quot;20307&quot; value=&quot;270&quot;/&gt;&lt;/object&gt;&lt;object type=&quot;3&quot; unique_id=&quot;48033&quot;&gt;&lt;property id=&quot;20148&quot; value=&quot;5&quot;/&gt;&lt;property id=&quot;20300&quot; value=&quot;Slide 4&quot;/&gt;&lt;property id=&quot;20307&quot; value=&quot;271&quot;/&gt;&lt;/object&gt;&lt;object type=&quot;3&quot; unique_id=&quot;48034&quot;&gt;&lt;property id=&quot;20148&quot; value=&quot;5&quot;/&gt;&lt;property id=&quot;20300&quot; value=&quot;Slide 5&quot;/&gt;&lt;property id=&quot;20307&quot; value=&quot;272&quot;/&gt;&lt;/object&gt;&lt;object type=&quot;3&quot; unique_id=&quot;48035&quot;&gt;&lt;property id=&quot;20148&quot; value=&quot;5&quot;/&gt;&lt;property id=&quot;20300&quot; value=&quot;Slide 6&quot;/&gt;&lt;property id=&quot;20307&quot; value=&quot;273&quot;/&gt;&lt;/object&gt;&lt;/object&gt;&lt;object type=&quot;8&quot; unique_id=&quot;4800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Body Slides">
  <a:themeElements>
    <a:clrScheme name="Southern Methodist University palette">
      <a:dk1>
        <a:srgbClr val="000000"/>
      </a:dk1>
      <a:lt1>
        <a:srgbClr val="FFFFFF"/>
      </a:lt1>
      <a:dk2>
        <a:srgbClr val="303651"/>
      </a:dk2>
      <a:lt2>
        <a:srgbClr val="8EB8E5"/>
      </a:lt2>
      <a:accent1>
        <a:srgbClr val="344CA1"/>
      </a:accent1>
      <a:accent2>
        <a:srgbClr val="DDCBA3"/>
      </a:accent2>
      <a:accent3>
        <a:srgbClr val="CC0034"/>
      </a:accent3>
      <a:accent4>
        <a:srgbClr val="928981"/>
      </a:accent4>
      <a:accent5>
        <a:srgbClr val="F9CA12"/>
      </a:accent5>
      <a:accent6>
        <a:srgbClr val="404041"/>
      </a:accent6>
      <a:hlink>
        <a:srgbClr val="0562C1"/>
      </a:hlink>
      <a:folHlink>
        <a:srgbClr val="0563C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2312</TotalTime>
  <Words>3676</Words>
  <Application>Microsoft Macintosh PowerPoint</Application>
  <PresentationFormat>On-screen Show (4:3)</PresentationFormat>
  <Paragraphs>435</Paragraphs>
  <Slides>103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6" baseType="lpstr">
      <vt:lpstr>Arial</vt:lpstr>
      <vt:lpstr>Calibri</vt:lpstr>
      <vt:lpstr>1_Body Slides</vt:lpstr>
      <vt:lpstr>Quick Start!</vt:lpstr>
      <vt:lpstr>The Data Science Pipeline</vt:lpstr>
      <vt:lpstr>Scatterplots</vt:lpstr>
      <vt:lpstr>Histograms</vt:lpstr>
      <vt:lpstr>Boxplots</vt:lpstr>
      <vt:lpstr>Barcharts</vt:lpstr>
      <vt:lpstr>PowerPoint Presentation</vt:lpstr>
      <vt:lpstr>The ggplot Template</vt:lpstr>
      <vt:lpstr>The Graphing Template</vt:lpstr>
      <vt:lpstr>The Graphing Template</vt:lpstr>
      <vt:lpstr>The Graphing Template</vt:lpstr>
      <vt:lpstr>The Graphing Template</vt:lpstr>
      <vt:lpstr>The Extended Graphing Template</vt:lpstr>
      <vt:lpstr>PowerPoint Presentation</vt:lpstr>
      <vt:lpstr>Aesthetics | aes()</vt:lpstr>
      <vt:lpstr>aes()</vt:lpstr>
      <vt:lpstr>aes()</vt:lpstr>
      <vt:lpstr>aes | x and y</vt:lpstr>
      <vt:lpstr>aes | x and y</vt:lpstr>
      <vt:lpstr>aes()</vt:lpstr>
      <vt:lpstr>aes | color =</vt:lpstr>
      <vt:lpstr>Setting Color Manually</vt:lpstr>
      <vt:lpstr>aes | color =</vt:lpstr>
      <vt:lpstr>Setting Color Manually</vt:lpstr>
      <vt:lpstr>aes | color =</vt:lpstr>
      <vt:lpstr>Setting Color Manually</vt:lpstr>
      <vt:lpstr>aes()</vt:lpstr>
      <vt:lpstr>aes | size =</vt:lpstr>
      <vt:lpstr>aes()</vt:lpstr>
      <vt:lpstr>aes | alpha =</vt:lpstr>
      <vt:lpstr>aes()</vt:lpstr>
      <vt:lpstr>aes | shape =</vt:lpstr>
      <vt:lpstr>PowerPoint Presentation</vt:lpstr>
      <vt:lpstr>Geometric Objects | geoms</vt:lpstr>
      <vt:lpstr>Geometric Objects So Far</vt:lpstr>
      <vt:lpstr>geom_smooth()</vt:lpstr>
      <vt:lpstr>You Try It!</vt:lpstr>
      <vt:lpstr>PowerPoint Presentation</vt:lpstr>
      <vt:lpstr>geom You Try It Explanation</vt:lpstr>
      <vt:lpstr>You Try It!</vt:lpstr>
      <vt:lpstr>geom_smooth()</vt:lpstr>
      <vt:lpstr>geom_smooth()</vt:lpstr>
      <vt:lpstr>geom_smooth()</vt:lpstr>
      <vt:lpstr>geom_smooth()</vt:lpstr>
      <vt:lpstr>geom_smooth()</vt:lpstr>
      <vt:lpstr>Response to Goal</vt:lpstr>
      <vt:lpstr>PowerPoint Presentation</vt:lpstr>
      <vt:lpstr>Labels</vt:lpstr>
      <vt:lpstr>The Extended Graphing Template</vt:lpstr>
      <vt:lpstr>The Extended Graphing Template</vt:lpstr>
      <vt:lpstr>PowerPoint Presentation</vt:lpstr>
      <vt:lpstr>Facets</vt:lpstr>
      <vt:lpstr>The Extended Graphing Template</vt:lpstr>
      <vt:lpstr>facet_wrap()</vt:lpstr>
      <vt:lpstr>facet_wrap()</vt:lpstr>
      <vt:lpstr>facet_wrap()</vt:lpstr>
      <vt:lpstr>facet_grid()</vt:lpstr>
      <vt:lpstr>facet_grid(): Other geoms</vt:lpstr>
      <vt:lpstr>PowerPoint Presentation</vt:lpstr>
      <vt:lpstr>Statistical Transformations</vt:lpstr>
      <vt:lpstr>Statistical Transformations/Derived Features</vt:lpstr>
      <vt:lpstr>A Closer Look at Bar Charts</vt:lpstr>
      <vt:lpstr>PowerPoint Presentation</vt:lpstr>
      <vt:lpstr>Positions</vt:lpstr>
      <vt:lpstr>Position = {Stack, Fill, Dodge}</vt:lpstr>
      <vt:lpstr>Position = {Stack, Fill, Dodge}</vt:lpstr>
      <vt:lpstr>Position = {Stack, Fill, Dodge}</vt:lpstr>
      <vt:lpstr>Position = jitter</vt:lpstr>
      <vt:lpstr>PowerPoint Presentation</vt:lpstr>
      <vt:lpstr>Other Coordinate Systems</vt:lpstr>
      <vt:lpstr>The Extended Graphing Template</vt:lpstr>
      <vt:lpstr>coord_flip</vt:lpstr>
      <vt:lpstr>coord_flip</vt:lpstr>
      <vt:lpstr>coord_polar</vt:lpstr>
      <vt:lpstr>PowerPoint Presentation</vt:lpstr>
      <vt:lpstr>Other Coordinate Systems | Maps</vt:lpstr>
      <vt:lpstr>coord_quickmap and map_data</vt:lpstr>
      <vt:lpstr>coord_quickmap and map_data</vt:lpstr>
      <vt:lpstr>coord_quickmap and map_data</vt:lpstr>
      <vt:lpstr>PowerPoint Presentation</vt:lpstr>
      <vt:lpstr>theme()</vt:lpstr>
      <vt:lpstr>The Extended Graphing Template</vt:lpstr>
      <vt:lpstr>ggthemes()</vt:lpstr>
      <vt:lpstr>Excel</vt:lpstr>
      <vt:lpstr>Excel</vt:lpstr>
      <vt:lpstr>The Economist</vt:lpstr>
      <vt:lpstr>The Economist</vt:lpstr>
      <vt:lpstr>The Economist</vt:lpstr>
      <vt:lpstr>FiveThirtyEight</vt:lpstr>
      <vt:lpstr>FiveThirtyEight</vt:lpstr>
      <vt:lpstr>FiveThirtyEight</vt:lpstr>
      <vt:lpstr>Additional Themes!</vt:lpstr>
      <vt:lpstr>Additional Theme Resources!</vt:lpstr>
      <vt:lpstr>PowerPoint Presentation</vt:lpstr>
      <vt:lpstr>Interactive Plots | plotly</vt:lpstr>
      <vt:lpstr>mpg with plotly</vt:lpstr>
      <vt:lpstr>mpg with plotly</vt:lpstr>
      <vt:lpstr>Student Data with plotly</vt:lpstr>
      <vt:lpstr>PowerPoint Presentation</vt:lpstr>
      <vt:lpstr>#3D Plots | plotly</vt:lpstr>
      <vt:lpstr>mpg with plotly</vt:lpstr>
      <vt:lpstr>iris with plotly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Southern Methodist University</dc:title>
  <dc:subject/>
  <dc:creator>Administrator</dc:creator>
  <cp:keywords/>
  <dc:description/>
  <cp:lastModifiedBy>Fabio Savorgnan</cp:lastModifiedBy>
  <cp:revision>326</cp:revision>
  <dcterms:created xsi:type="dcterms:W3CDTF">2016-03-21T14:12:59Z</dcterms:created>
  <dcterms:modified xsi:type="dcterms:W3CDTF">2019-08-06T03:02:33Z</dcterms:modified>
  <cp:category/>
</cp:coreProperties>
</file>